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Lst>
  <p:notesMasterIdLst>
    <p:notesMasterId r:id="rId28"/>
  </p:notesMasterIdLst>
  <p:sldIdLst>
    <p:sldId id="311" r:id="rId3"/>
    <p:sldId id="312" r:id="rId4"/>
    <p:sldId id="258" r:id="rId5"/>
    <p:sldId id="313" r:id="rId6"/>
    <p:sldId id="310" r:id="rId7"/>
    <p:sldId id="314" r:id="rId8"/>
    <p:sldId id="315" r:id="rId9"/>
    <p:sldId id="261" r:id="rId10"/>
    <p:sldId id="260" r:id="rId11"/>
    <p:sldId id="317" r:id="rId12"/>
    <p:sldId id="318" r:id="rId13"/>
    <p:sldId id="319" r:id="rId14"/>
    <p:sldId id="320" r:id="rId15"/>
    <p:sldId id="321" r:id="rId16"/>
    <p:sldId id="322" r:id="rId17"/>
    <p:sldId id="323" r:id="rId18"/>
    <p:sldId id="324" r:id="rId19"/>
    <p:sldId id="325" r:id="rId20"/>
    <p:sldId id="326" r:id="rId21"/>
    <p:sldId id="327" r:id="rId22"/>
    <p:sldId id="328" r:id="rId23"/>
    <p:sldId id="287" r:id="rId24"/>
    <p:sldId id="293" r:id="rId25"/>
    <p:sldId id="257" r:id="rId26"/>
    <p:sldId id="259" r:id="rId27"/>
  </p:sldIdLst>
  <p:sldSz cx="9144000" cy="5143500" type="screen16x9"/>
  <p:notesSz cx="6858000" cy="9144000"/>
  <p:embeddedFontLst>
    <p:embeddedFont>
      <p:font typeface="Bebas Neue" panose="020F0502020204030204" pitchFamily="34" charset="0"/>
      <p:regular r:id="rId29"/>
    </p:embeddedFont>
    <p:embeddedFont>
      <p:font typeface="Inter" panose="020B0604020202020204" charset="0"/>
      <p:regular r:id="rId30"/>
      <p:bold r:id="rId31"/>
    </p:embeddedFont>
    <p:embeddedFont>
      <p:font typeface="Inter Light" panose="020B0604020202020204" charset="0"/>
      <p:regular r:id="rId32"/>
      <p:bold r:id="rId33"/>
    </p:embeddedFont>
    <p:embeddedFont>
      <p:font typeface="Kanit Light" panose="020B0604020202020204" charset="-34"/>
      <p:regular r:id="rId34"/>
      <p:bold r:id="rId35"/>
      <p:italic r:id="rId36"/>
      <p:boldItalic r:id="rId37"/>
    </p:embeddedFont>
    <p:embeddedFont>
      <p:font typeface="Proxima Nova" panose="020B060402020202020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6A28"/>
    <a:srgbClr val="73B7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BD9ADF-4DD1-4A40-991E-D4F8AA1AC8F0}">
  <a:tblStyle styleId="{EDBD9ADF-4DD1-4A40-991E-D4F8AA1AC8F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FAF0EB7-C8EC-46B8-A141-E716E7D1AB9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1303" autoAdjust="0"/>
    <p:restoredTop sz="89935" autoAdjust="0"/>
  </p:normalViewPr>
  <p:slideViewPr>
    <p:cSldViewPr snapToGrid="0">
      <p:cViewPr>
        <p:scale>
          <a:sx n="66" d="100"/>
          <a:sy n="66" d="100"/>
        </p:scale>
        <p:origin x="43" y="533"/>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1.fntdata"/><Relationship Id="rId21" Type="http://schemas.openxmlformats.org/officeDocument/2006/relationships/slide" Target="slides/slide19.xml"/><Relationship Id="rId34" Type="http://schemas.openxmlformats.org/officeDocument/2006/relationships/font" Target="fonts/font6.fntdata"/><Relationship Id="rId42"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4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font" Target="fonts/font13.fntdata"/></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www.commonwealthfund.org/publications/issue-briefs/2023/sep/impact-medicaid-coverage-gap-comparing-states-have-and-have-not"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www.commonwealthfund.org/publications/issue-briefs/2023/sep/impact-medicaid-coverage-gap-comparing-states-have-and-have-not"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298bc2f53e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298bc2f53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US" sz="1100" dirty="0">
                <a:solidFill>
                  <a:schemeClr val="dk1"/>
                </a:solidFill>
              </a:rPr>
              <a:t>We are group 5, our project is titled: Health Outcomes Across States: Evaluating the Impact of Insurance and Preventative Care</a:t>
            </a:r>
          </a:p>
          <a:p>
            <a:pPr marL="0" lvl="0" indent="0" algn="l" rtl="0">
              <a:lnSpc>
                <a:spcPct val="105000"/>
              </a:lnSpc>
              <a:spcBef>
                <a:spcPts val="1200"/>
              </a:spcBef>
              <a:spcAft>
                <a:spcPts val="0"/>
              </a:spcAft>
              <a:buNone/>
            </a:pPr>
            <a:r>
              <a:rPr lang="en-US" sz="1100" dirty="0">
                <a:solidFill>
                  <a:schemeClr val="dk1"/>
                </a:solidFill>
              </a:rPr>
              <a:t>Our group includes: myself, Tammy, Katherine, and Elaine</a:t>
            </a:r>
          </a:p>
          <a:p>
            <a:pPr marL="0" lvl="0" indent="0" algn="l" rtl="0">
              <a:lnSpc>
                <a:spcPct val="105000"/>
              </a:lnSpc>
              <a:spcBef>
                <a:spcPts val="1200"/>
              </a:spcBef>
              <a:spcAft>
                <a:spcPts val="0"/>
              </a:spcAft>
              <a:buNone/>
            </a:pPr>
            <a:r>
              <a:rPr lang="en-US" sz="1100" dirty="0">
                <a:solidFill>
                  <a:schemeClr val="dk1"/>
                </a:solidFill>
              </a:rPr>
              <a:t>&lt;next slide&gt;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738308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We created a scatter plot of our data per state, and measured the correlation between our factors. This plot shows a positive correlation factor of 0.38 between uninsured individuals and avoidable deaths. This shows that not having insurance is a moderate factor to an increase in premature deaths per state. </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&lt;next slide&gt;</a:t>
            </a:r>
          </a:p>
        </p:txBody>
      </p:sp>
    </p:spTree>
    <p:extLst>
      <p:ext uri="{BB962C8B-B14F-4D97-AF65-F5344CB8AC3E}">
        <p14:creationId xmlns:p14="http://schemas.microsoft.com/office/powerpoint/2010/main" val="2229896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We had similar results with the treatable and preventable scatter plots. </a:t>
            </a:r>
            <a:br>
              <a:rPr lang="en-US" sz="1100" dirty="0"/>
            </a:br>
            <a:r>
              <a:rPr lang="en-US" sz="1100" dirty="0"/>
              <a:t>Interestingly enough, when comparing treatable to preventable, the graphs looked identical to me, but the correlation factor was 0.35 instead of 0.39. It goes to show, the human eye alone isn’t reliable. So we’re glad to have correlation factors for exploration.</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&lt;next slide&gt;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82604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dk1"/>
                </a:solidFill>
              </a:rPr>
              <a:t>And through correlation, we did conclude not having insurance contributes to a higher number avoidable, preventable, and treatable deaths. This indicated to us that not having insurance potentially prevents seeking any type of health care. </a:t>
            </a:r>
          </a:p>
          <a:p>
            <a:pPr marL="0" lvl="0" indent="0" algn="l" rtl="0">
              <a:spcBef>
                <a:spcPts val="0"/>
              </a:spcBef>
              <a:spcAft>
                <a:spcPts val="0"/>
              </a:spcAft>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The moderate correlation indicates there are other factors involved. We wanted to focused our efforts specifically on how preventative measures relate to premature mortality. So one factor to explore was having a primary care provider. </a:t>
            </a:r>
          </a:p>
          <a:p>
            <a:pPr marL="0" lvl="0" indent="0" algn="l" rtl="0">
              <a:spcBef>
                <a:spcPts val="0"/>
              </a:spcBef>
              <a:spcAft>
                <a:spcPts val="0"/>
              </a:spcAft>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Which brings us to our second question, which Tammy will be presenting. Tammy?</a:t>
            </a:r>
          </a:p>
          <a:p>
            <a:pPr marL="0" lvl="0" indent="0" algn="l" rtl="0">
              <a:spcBef>
                <a:spcPts val="0"/>
              </a:spcBef>
              <a:spcAft>
                <a:spcPts val="0"/>
              </a:spcAft>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&lt;next slide&gt;</a:t>
            </a:r>
          </a:p>
        </p:txBody>
      </p:sp>
    </p:spTree>
    <p:extLst>
      <p:ext uri="{BB962C8B-B14F-4D97-AF65-F5344CB8AC3E}">
        <p14:creationId xmlns:p14="http://schemas.microsoft.com/office/powerpoint/2010/main" val="22661910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987467cf06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987467cf06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Our research showed that having health insurance encourages individuals to seek medical care. </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However, we wanted to explore if having a primary care provider was potentially a higher correlating factor so we asked: </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Which has more influence on health outcomes, not having insurance or not having a primary care provider?</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&lt;next slide&gt;</a:t>
            </a:r>
          </a:p>
          <a:p>
            <a:pPr marL="0" lvl="0" indent="0" algn="l" rtl="0">
              <a:lnSpc>
                <a:spcPct val="105000"/>
              </a:lnSpc>
              <a:spcBef>
                <a:spcPts val="0"/>
              </a:spcBef>
              <a:spcAft>
                <a:spcPts val="0"/>
              </a:spcAft>
              <a:buNone/>
            </a:pPr>
            <a:endParaRPr lang="en-US" dirty="0">
              <a:solidFill>
                <a:schemeClr val="dk1"/>
              </a:solidFill>
            </a:endParaRPr>
          </a:p>
          <a:p>
            <a:pPr marL="0" lvl="0" indent="0" algn="l" rtl="0">
              <a:lnSpc>
                <a:spcPct val="105000"/>
              </a:lnSpc>
              <a:spcBef>
                <a:spcPts val="0"/>
              </a:spcBef>
              <a:spcAft>
                <a:spcPts val="0"/>
              </a:spcAft>
              <a:buNone/>
            </a:pPr>
            <a:r>
              <a:rPr lang="en-US" dirty="0">
                <a:solidFill>
                  <a:schemeClr val="dk1"/>
                </a:solidFill>
              </a:rPr>
              <a:t>Research Citation: </a:t>
            </a:r>
            <a:r>
              <a:rPr lang="en-US" sz="800" u="sng" dirty="0">
                <a:solidFill>
                  <a:srgbClr val="1155CC"/>
                </a:solidFill>
                <a:hlinkClick r:id="rId3">
                  <a:extLst>
                    <a:ext uri="{A12FA001-AC4F-418D-AE19-62706E023703}">
                      <ahyp:hlinkClr xmlns:ahyp="http://schemas.microsoft.com/office/drawing/2018/hyperlinkcolor" val="tx"/>
                    </a:ext>
                  </a:extLst>
                </a:hlinkClick>
              </a:rPr>
              <a:t>“In expansion states, people who would otherwise be in the Medicaid coverage gap had increased health insurance coverage, lower rates of avoiding seeking medical care, and greater utilization of certain preventive care measures.”</a:t>
            </a:r>
            <a:endParaRPr lang="en-US" dirty="0"/>
          </a:p>
        </p:txBody>
      </p:sp>
    </p:spTree>
    <p:extLst>
      <p:ext uri="{BB962C8B-B14F-4D97-AF65-F5344CB8AC3E}">
        <p14:creationId xmlns:p14="http://schemas.microsoft.com/office/powerpoint/2010/main" val="9784416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To explore this, compared the correlations we already have (0.3-0.4 moderate correlation between uninsured and increased premature avoidable, preventable, and treatable deaths take a look at this comparison</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-Having a Primary care source and Preventable deaths and one for Primary Care source and avoidable deaths. It had very low correlation of -0.12</a:t>
            </a:r>
          </a:p>
          <a:p>
            <a:pPr marL="0" lvl="0" indent="0" algn="l" rtl="0">
              <a:spcBef>
                <a:spcPts val="0"/>
              </a:spcBef>
              <a:spcAft>
                <a:spcPts val="0"/>
              </a:spcAft>
              <a:buNone/>
            </a:pPr>
            <a:r>
              <a:rPr lang="en-US" dirty="0">
                <a:solidFill>
                  <a:schemeClr val="dk1"/>
                </a:solidFill>
              </a:rPr>
              <a:t>From here we decided to look at Primary Care source and Uninsured Adults</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The correlation factor comparing the percentage uninsured to each of the premature mortality datasets (avoidable, preventable, and treatable deaths) showed the correlation factor between positive 0.3 and 0.4. It’s low enough it’s certainly not the only factor, but certainly there is a strong indication not having insurance contributes to higher premature mortality.</a:t>
            </a:r>
          </a:p>
          <a:p>
            <a:pPr marL="0" lvl="0" indent="0" algn="l" rtl="0">
              <a:spcBef>
                <a:spcPts val="0"/>
              </a:spcBef>
              <a:spcAft>
                <a:spcPts val="0"/>
              </a:spcAft>
              <a:buNone/>
            </a:pPr>
            <a:endParaRPr lang="en-US" dirty="0">
              <a:solidFill>
                <a:schemeClr val="dk1"/>
              </a:solidFill>
            </a:endParaRPr>
          </a:p>
          <a:p>
            <a:pPr marL="0" lvl="0" indent="0" algn="l" rtl="0">
              <a:spcBef>
                <a:spcPts val="0"/>
              </a:spcBef>
              <a:spcAft>
                <a:spcPts val="0"/>
              </a:spcAft>
              <a:buNone/>
            </a:pPr>
            <a:r>
              <a:rPr lang="en-US" dirty="0">
                <a:solidFill>
                  <a:schemeClr val="dk1"/>
                </a:solidFill>
              </a:rPr>
              <a:t>Whereas comparing each of the premature mortality data sets to the percentage of adults that have a primary care provider, there was a very small correlation. </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By comparison, we can conclude not having insurance has a larger effect on premature mortality rates per state than not having a primary source of care.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&lt;next slide&gt;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8439267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We found that there was a high negative correlation factor (-0.69) between not having insurance and having a primary source of care. Meaning someone without insurance is less likely to seek care from a primary care source which indicates lack of seeking preventive care.</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Which begs the question, does lack of insurance prevent seeking just preventive care, or health care all together?</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&lt;next slide&gt;</a:t>
            </a:r>
            <a:endParaRPr lang="en-US" b="0" dirty="0">
              <a:effectLst/>
            </a:endParaRPr>
          </a:p>
          <a:p>
            <a:pPr marL="158750" indent="0">
              <a:buNone/>
            </a:pPr>
            <a:br>
              <a:rPr lang="en-US" b="0" dirty="0">
                <a:effectLst/>
              </a:rPr>
            </a:br>
            <a:endParaRPr lang="en-US" dirty="0"/>
          </a:p>
        </p:txBody>
      </p:sp>
    </p:spTree>
    <p:extLst>
      <p:ext uri="{BB962C8B-B14F-4D97-AF65-F5344CB8AC3E}">
        <p14:creationId xmlns:p14="http://schemas.microsoft.com/office/powerpoint/2010/main" val="3152457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1200"/>
              </a:spcAft>
            </a:pPr>
            <a:r>
              <a:rPr lang="en-US" sz="1800" b="0" i="0" u="none" strike="noStrike" dirty="0">
                <a:solidFill>
                  <a:srgbClr val="000000"/>
                </a:solidFill>
                <a:effectLst/>
                <a:latin typeface="Arial" panose="020B0604020202020204" pitchFamily="34" charset="0"/>
              </a:rPr>
              <a:t>We concluded having insurance has a greater impact on lowering premature deaths than having a primary care provider. In fact, not having insurance is a is a leading reason to not have a primary care provider. However, While we confirmed having health insurance correlates to less premature deaths, we do not know that it is the highest correlating factor. </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We ruled out having primary care doctor as one correlation factor. Our problems at this point was scope crawl, as there are so many factors potentially involved. For example, we could’ve explored differences in state policy and healthcare systems. At this point, we chose to narrow focus by identifying particularly well versus poor performing states.</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Which brings us to our third question, which will be presented by Katherine.</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&lt;next slide&gt;</a:t>
            </a:r>
            <a:endParaRPr lang="en-US" b="0" dirty="0">
              <a:effectLst/>
            </a:endParaRPr>
          </a:p>
          <a:p>
            <a:br>
              <a:rPr lang="en-US" b="0" dirty="0">
                <a:effectLst/>
              </a:rPr>
            </a:br>
            <a:br>
              <a:rPr lang="en-US" b="0" dirty="0">
                <a:effectLst/>
              </a:rPr>
            </a:br>
            <a:br>
              <a:rPr lang="en-US" b="0" dirty="0">
                <a:effectLst/>
              </a:rPr>
            </a:br>
            <a:br>
              <a:rPr lang="en-US" b="0" dirty="0">
                <a:effectLst/>
              </a:rPr>
            </a:br>
            <a:endParaRPr lang="en-US" sz="1100" dirty="0">
              <a:solidFill>
                <a:schemeClr val="dk1"/>
              </a:solidFill>
            </a:endParaRPr>
          </a:p>
        </p:txBody>
      </p:sp>
    </p:spTree>
    <p:extLst>
      <p:ext uri="{BB962C8B-B14F-4D97-AF65-F5344CB8AC3E}">
        <p14:creationId xmlns:p14="http://schemas.microsoft.com/office/powerpoint/2010/main" val="3864570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987467cf06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987467cf06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Our research showed that having health insurance encourages individuals to seek medical care. </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However, we wanted to explore if having a primary care provider was potentially a higher correlating factor so we asked: </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Which has more influence on health outcomes, not having insurance or not having a primary care provider?</a:t>
            </a:r>
          </a:p>
          <a:p>
            <a:pPr marL="0" lvl="0" indent="0" algn="l" rtl="0">
              <a:spcBef>
                <a:spcPts val="0"/>
              </a:spcBef>
              <a:spcAft>
                <a:spcPts val="0"/>
              </a:spcAft>
              <a:buNone/>
            </a:pPr>
            <a:endParaRPr lang="en-US" sz="1100" dirty="0"/>
          </a:p>
          <a:p>
            <a:pPr marL="0" lvl="0" indent="0" algn="l" rtl="0">
              <a:spcBef>
                <a:spcPts val="0"/>
              </a:spcBef>
              <a:spcAft>
                <a:spcPts val="0"/>
              </a:spcAft>
              <a:buNone/>
            </a:pPr>
            <a:r>
              <a:rPr lang="en-US" sz="1100" dirty="0"/>
              <a:t>&lt;next slide&gt;</a:t>
            </a:r>
          </a:p>
          <a:p>
            <a:pPr marL="0" lvl="0" indent="0" algn="l" rtl="0">
              <a:lnSpc>
                <a:spcPct val="105000"/>
              </a:lnSpc>
              <a:spcBef>
                <a:spcPts val="0"/>
              </a:spcBef>
              <a:spcAft>
                <a:spcPts val="0"/>
              </a:spcAft>
              <a:buNone/>
            </a:pPr>
            <a:endParaRPr lang="en-US" dirty="0">
              <a:solidFill>
                <a:schemeClr val="dk1"/>
              </a:solidFill>
            </a:endParaRPr>
          </a:p>
          <a:p>
            <a:pPr marL="0" lvl="0" indent="0" algn="l" rtl="0">
              <a:lnSpc>
                <a:spcPct val="105000"/>
              </a:lnSpc>
              <a:spcBef>
                <a:spcPts val="0"/>
              </a:spcBef>
              <a:spcAft>
                <a:spcPts val="0"/>
              </a:spcAft>
              <a:buNone/>
            </a:pPr>
            <a:r>
              <a:rPr lang="en-US" dirty="0">
                <a:solidFill>
                  <a:schemeClr val="dk1"/>
                </a:solidFill>
              </a:rPr>
              <a:t>Research Citation: </a:t>
            </a:r>
            <a:r>
              <a:rPr lang="en-US" sz="800" u="sng" dirty="0">
                <a:solidFill>
                  <a:srgbClr val="1155CC"/>
                </a:solidFill>
                <a:hlinkClick r:id="rId3">
                  <a:extLst>
                    <a:ext uri="{A12FA001-AC4F-418D-AE19-62706E023703}">
                      <ahyp:hlinkClr xmlns:ahyp="http://schemas.microsoft.com/office/drawing/2018/hyperlinkcolor" val="tx"/>
                    </a:ext>
                  </a:extLst>
                </a:hlinkClick>
              </a:rPr>
              <a:t>“In expansion states, people who would otherwise be in the Medicaid coverage gap had increased health insurance coverage, lower rates of avoiding seeking medical care, and greater utilization of certain preventive care measures.”</a:t>
            </a:r>
            <a:endParaRPr lang="en-US" dirty="0"/>
          </a:p>
        </p:txBody>
      </p:sp>
    </p:spTree>
    <p:extLst>
      <p:ext uri="{BB962C8B-B14F-4D97-AF65-F5344CB8AC3E}">
        <p14:creationId xmlns:p14="http://schemas.microsoft.com/office/powerpoint/2010/main" val="3700679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We found that there was a high negative correlation factor (-0.69) between not having insurance and having a primary source of care. Meaning someone without insurance is less likely to seek care from a primary care source which indicates lack of seeking preventive care.</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Which begs the question, does lack of insurance prevent seeking just preventive care, or health care all together?</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&lt;next slide&gt;</a:t>
            </a:r>
            <a:endParaRPr lang="en-US" b="0" dirty="0">
              <a:effectLst/>
            </a:endParaRPr>
          </a:p>
          <a:p>
            <a:pPr marL="158750" indent="0">
              <a:buNone/>
            </a:pPr>
            <a:br>
              <a:rPr lang="en-US" b="0" dirty="0">
                <a:effectLst/>
              </a:rPr>
            </a:br>
            <a:endParaRPr lang="en-US" dirty="0"/>
          </a:p>
        </p:txBody>
      </p:sp>
    </p:spTree>
    <p:extLst>
      <p:ext uri="{BB962C8B-B14F-4D97-AF65-F5344CB8AC3E}">
        <p14:creationId xmlns:p14="http://schemas.microsoft.com/office/powerpoint/2010/main" val="31036921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We found that there was a high negative correlation factor (-0.69) between not having insurance and having a primary source of care. Meaning someone without insurance is less likely to seek care from a primary care source which indicates lack of seeking preventive care.</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Which begs the question, does lack of insurance prevent seeking just preventive care, or health care all together?</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&lt;next slide&gt;</a:t>
            </a:r>
            <a:endParaRPr lang="en-US" b="0" dirty="0">
              <a:effectLst/>
            </a:endParaRPr>
          </a:p>
          <a:p>
            <a:pPr marL="158750" indent="0">
              <a:buNone/>
            </a:pPr>
            <a:br>
              <a:rPr lang="en-US" b="0" dirty="0">
                <a:effectLst/>
              </a:rPr>
            </a:br>
            <a:endParaRPr lang="en-US" dirty="0"/>
          </a:p>
        </p:txBody>
      </p:sp>
    </p:spTree>
    <p:extLst>
      <p:ext uri="{BB962C8B-B14F-4D97-AF65-F5344CB8AC3E}">
        <p14:creationId xmlns:p14="http://schemas.microsoft.com/office/powerpoint/2010/main" val="2650806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5000"/>
              </a:lnSpc>
              <a:spcBef>
                <a:spcPts val="1000"/>
              </a:spcBef>
              <a:spcAft>
                <a:spcPts val="0"/>
              </a:spcAft>
              <a:buNone/>
            </a:pPr>
            <a:r>
              <a:rPr lang="en-US" sz="1100" dirty="0">
                <a:solidFill>
                  <a:schemeClr val="dk1"/>
                </a:solidFill>
              </a:rPr>
              <a:t>Our project aims to show the impact of health insurance on receiving care and overall health outcomes at the state level for the years of 2018-2019.</a:t>
            </a:r>
          </a:p>
          <a:p>
            <a:pPr marL="0" lvl="0" indent="0" algn="l" rtl="0">
              <a:lnSpc>
                <a:spcPct val="105000"/>
              </a:lnSpc>
              <a:spcBef>
                <a:spcPts val="1000"/>
              </a:spcBef>
              <a:spcAft>
                <a:spcPts val="0"/>
              </a:spcAft>
              <a:buNone/>
            </a:pPr>
            <a:r>
              <a:rPr lang="en-US" sz="1100" dirty="0">
                <a:solidFill>
                  <a:schemeClr val="dk1"/>
                </a:solidFill>
              </a:rPr>
              <a:t>How this relates to the healthcare industry:</a:t>
            </a:r>
          </a:p>
          <a:p>
            <a:pPr marL="0" lvl="0" indent="0" algn="l" rtl="0">
              <a:lnSpc>
                <a:spcPct val="105000"/>
              </a:lnSpc>
              <a:spcBef>
                <a:spcPts val="1000"/>
              </a:spcBef>
              <a:spcAft>
                <a:spcPts val="0"/>
              </a:spcAft>
              <a:buNone/>
            </a:pPr>
            <a:r>
              <a:rPr lang="en-US" sz="1100" dirty="0">
                <a:solidFill>
                  <a:schemeClr val="dk1"/>
                </a:solidFill>
              </a:rPr>
              <a:t>Premature mortality can explain relationship between the health and wealth of nations, healthcare accounts for 10 percent of gross domestic product (GDP) of most developed nations. </a:t>
            </a:r>
          </a:p>
          <a:p>
            <a:pPr marL="0" lvl="0" indent="0" algn="l" rtl="0">
              <a:lnSpc>
                <a:spcPct val="105000"/>
              </a:lnSpc>
              <a:spcBef>
                <a:spcPts val="1000"/>
              </a:spcBef>
              <a:spcAft>
                <a:spcPts val="0"/>
              </a:spcAft>
              <a:buNone/>
            </a:pPr>
            <a:r>
              <a:rPr lang="en-US" sz="1100" dirty="0">
                <a:solidFill>
                  <a:schemeClr val="dk1"/>
                </a:solidFill>
              </a:rPr>
              <a:t>In a well-functioning society deaths under the age of 75 years old can often be avoided. Analyzing the correlation between the status of health insurance, and premature mortality indicators is a resourceful approach for examining state health outcomes.</a:t>
            </a:r>
          </a:p>
          <a:p>
            <a:pPr marL="0" lvl="0" indent="0" algn="l" rtl="0">
              <a:lnSpc>
                <a:spcPct val="105000"/>
              </a:lnSpc>
              <a:spcBef>
                <a:spcPts val="1000"/>
              </a:spcBef>
              <a:spcAft>
                <a:spcPts val="0"/>
              </a:spcAft>
              <a:buNone/>
            </a:pPr>
            <a:r>
              <a:rPr lang="en-US" sz="1100" dirty="0">
                <a:solidFill>
                  <a:schemeClr val="dk1"/>
                </a:solidFill>
              </a:rPr>
              <a:t>(Alternatively, read from slide)</a:t>
            </a:r>
            <a:br>
              <a:rPr lang="en-US" sz="1100" dirty="0">
                <a:solidFill>
                  <a:schemeClr val="dk1"/>
                </a:solidFill>
              </a:rPr>
            </a:br>
            <a:r>
              <a:rPr lang="en-US" sz="1100" dirty="0">
                <a:solidFill>
                  <a:schemeClr val="dk1"/>
                </a:solidFill>
              </a:rPr>
              <a:t>&lt;next slide&gt;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52423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1200"/>
              </a:spcAft>
            </a:pPr>
            <a:r>
              <a:rPr lang="en-US" sz="1800" b="0" i="0" u="none" strike="noStrike" dirty="0">
                <a:solidFill>
                  <a:srgbClr val="000000"/>
                </a:solidFill>
                <a:effectLst/>
                <a:latin typeface="Arial" panose="020B0604020202020204" pitchFamily="34" charset="0"/>
              </a:rPr>
              <a:t>We concluded having insurance has a greater impact on lowering premature deaths than having a primary care provider. In fact, not having insurance is a is a leading reason to not have a primary care provider. However, While we confirmed having health insurance correlates to less premature deaths, we do not know that it is the highest correlating factor. </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We ruled out having primary care doctor as one correlation factor. Our problems at this point was scope crawl, as there are so many factors potentially involved. For example, we could’ve explored differences in state policy and healthcare systems. At this point, we chose to narrow focus by identifying particularly well versus poor performing states.</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Which brings us to our third question, which will be presented by Katherine.</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&lt;next slide&gt;</a:t>
            </a:r>
            <a:endParaRPr lang="en-US" b="0" dirty="0">
              <a:effectLst/>
            </a:endParaRPr>
          </a:p>
          <a:p>
            <a:br>
              <a:rPr lang="en-US" b="0" dirty="0">
                <a:effectLst/>
              </a:rPr>
            </a:br>
            <a:br>
              <a:rPr lang="en-US" b="0" dirty="0">
                <a:effectLst/>
              </a:rPr>
            </a:br>
            <a:br>
              <a:rPr lang="en-US" b="0" dirty="0">
                <a:effectLst/>
              </a:rPr>
            </a:br>
            <a:br>
              <a:rPr lang="en-US" b="0" dirty="0">
                <a:effectLst/>
              </a:rPr>
            </a:br>
            <a:endParaRPr lang="en-US" sz="1100" dirty="0">
              <a:solidFill>
                <a:schemeClr val="dk1"/>
              </a:solidFill>
            </a:endParaRPr>
          </a:p>
        </p:txBody>
      </p:sp>
    </p:spTree>
    <p:extLst>
      <p:ext uri="{BB962C8B-B14F-4D97-AF65-F5344CB8AC3E}">
        <p14:creationId xmlns:p14="http://schemas.microsoft.com/office/powerpoint/2010/main" val="29956561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rtl="0">
              <a:spcBef>
                <a:spcPts val="0"/>
              </a:spcBef>
              <a:spcAft>
                <a:spcPts val="1200"/>
              </a:spcAft>
            </a:pPr>
            <a:r>
              <a:rPr lang="en-US" sz="1800" b="0" i="0" u="none" strike="noStrike" dirty="0">
                <a:solidFill>
                  <a:srgbClr val="000000"/>
                </a:solidFill>
                <a:effectLst/>
                <a:latin typeface="Arial" panose="020B0604020202020204" pitchFamily="34" charset="0"/>
              </a:rPr>
              <a:t>We concluded having insurance has a greater impact on lowering premature deaths than having a primary care provider. In fact, not having insurance is a is a leading reason to not have a primary care provider. However, While we confirmed having health insurance correlates to less premature deaths, we do not know that it is the highest correlating factor. </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We ruled out having primary care doctor as one correlation factor. Our problems at this point was scope crawl, as there are so many factors potentially involved. For example, we could’ve explored differences in state policy and healthcare systems. At this point, we chose to narrow focus by identifying particularly well versus poor performing states.</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Which brings us to our third question, which will be presented by Katherine.</a:t>
            </a:r>
            <a:endParaRPr lang="en-US" b="0" dirty="0">
              <a:effectLst/>
            </a:endParaRPr>
          </a:p>
          <a:p>
            <a:pPr rtl="0">
              <a:spcBef>
                <a:spcPts val="0"/>
              </a:spcBef>
              <a:spcAft>
                <a:spcPts val="1200"/>
              </a:spcAft>
            </a:pPr>
            <a:r>
              <a:rPr lang="en-US" sz="1800" b="0" i="0" u="none" strike="noStrike" dirty="0">
                <a:solidFill>
                  <a:srgbClr val="000000"/>
                </a:solidFill>
                <a:effectLst/>
                <a:latin typeface="Arial" panose="020B0604020202020204" pitchFamily="34" charset="0"/>
              </a:rPr>
              <a:t>&lt;next slide&gt;</a:t>
            </a:r>
            <a:endParaRPr lang="en-US" b="0" dirty="0">
              <a:effectLst/>
            </a:endParaRPr>
          </a:p>
          <a:p>
            <a:br>
              <a:rPr lang="en-US" b="0" dirty="0">
                <a:effectLst/>
              </a:rPr>
            </a:br>
            <a:br>
              <a:rPr lang="en-US" b="0" dirty="0">
                <a:effectLst/>
              </a:rPr>
            </a:br>
            <a:br>
              <a:rPr lang="en-US" b="0" dirty="0">
                <a:effectLst/>
              </a:rPr>
            </a:br>
            <a:br>
              <a:rPr lang="en-US" b="0" dirty="0">
                <a:effectLst/>
              </a:rPr>
            </a:br>
            <a:endParaRPr lang="en-US" sz="1100" dirty="0">
              <a:solidFill>
                <a:schemeClr val="dk1"/>
              </a:solidFill>
            </a:endParaRPr>
          </a:p>
        </p:txBody>
      </p:sp>
    </p:spTree>
    <p:extLst>
      <p:ext uri="{BB962C8B-B14F-4D97-AF65-F5344CB8AC3E}">
        <p14:creationId xmlns:p14="http://schemas.microsoft.com/office/powerpoint/2010/main" val="34773899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299c955ca13_0_279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299c955ca13_0_279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299c955ca13_0_14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299c955ca13_0_14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2987467cf06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2987467cf06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2987467cf06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2987467cf06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2987467cf06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2987467cf06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000"/>
              </a:spcBef>
              <a:spcAft>
                <a:spcPts val="0"/>
              </a:spcAft>
              <a:buNone/>
            </a:pPr>
            <a:r>
              <a:rPr lang="en-US" sz="1100" dirty="0"/>
              <a:t>We aimed to answer three questions </a:t>
            </a:r>
            <a:r>
              <a:rPr lang="en-US" sz="1100" dirty="0">
                <a:solidFill>
                  <a:schemeClr val="dk1"/>
                </a:solidFill>
              </a:rPr>
              <a:t>through data exploration and analysis:</a:t>
            </a:r>
            <a:br>
              <a:rPr lang="en-US" sz="1100" dirty="0">
                <a:solidFill>
                  <a:schemeClr val="dk1"/>
                </a:solidFill>
              </a:rPr>
            </a:br>
            <a:r>
              <a:rPr lang="en-US" sz="1100" dirty="0">
                <a:solidFill>
                  <a:schemeClr val="dk1"/>
                </a:solidFill>
              </a:rPr>
              <a:t>(Read questions from slide)</a:t>
            </a:r>
          </a:p>
          <a:p>
            <a:pPr marL="0" lvl="0" indent="0" algn="l" rtl="0">
              <a:lnSpc>
                <a:spcPct val="115000"/>
              </a:lnSpc>
              <a:spcBef>
                <a:spcPts val="1200"/>
              </a:spcBef>
              <a:spcAft>
                <a:spcPts val="0"/>
              </a:spcAft>
              <a:buNone/>
            </a:pPr>
            <a:r>
              <a:rPr lang="en-US" sz="1100" dirty="0"/>
              <a:t>Next, Katherine will discuss our Data Collection process. </a:t>
            </a:r>
          </a:p>
          <a:p>
            <a:pPr marL="0" lvl="0" indent="0" algn="l" rtl="0">
              <a:lnSpc>
                <a:spcPct val="115000"/>
              </a:lnSpc>
              <a:spcBef>
                <a:spcPts val="1200"/>
              </a:spcBef>
              <a:spcAft>
                <a:spcPts val="1200"/>
              </a:spcAft>
              <a:buNone/>
            </a:pPr>
            <a:r>
              <a:rPr lang="en-US" sz="1100" dirty="0"/>
              <a:t>&lt;next slide&gt;</a:t>
            </a:r>
          </a:p>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US" sz="1100" dirty="0">
                <a:solidFill>
                  <a:schemeClr val="dk1"/>
                </a:solidFill>
              </a:rPr>
              <a:t>Initially, we attempted to use census data as a reputable source for the number of insured and uninsured per state,  but it was too wide in scope and the format proved quite difficult to clean. Another difficulty was healthcare has a lot of privacy limitations, luckily we found The Commonwealth Fund, who sources their data from the CDC National Vital Statistics System (NVSS), which is a reputable source but with limited public access. </a:t>
            </a:r>
          </a:p>
          <a:p>
            <a:pPr marL="0" lvl="0" indent="0" algn="l" rtl="0">
              <a:lnSpc>
                <a:spcPct val="105000"/>
              </a:lnSpc>
              <a:spcBef>
                <a:spcPts val="0"/>
              </a:spcBef>
              <a:spcAft>
                <a:spcPts val="0"/>
              </a:spcAft>
              <a:buNone/>
            </a:pPr>
            <a:endParaRPr lang="en-US" sz="1100" dirty="0">
              <a:solidFill>
                <a:schemeClr val="dk1"/>
              </a:solidFill>
            </a:endParaRPr>
          </a:p>
          <a:p>
            <a:pPr marL="0" lvl="0" indent="0" algn="l" rtl="0">
              <a:lnSpc>
                <a:spcPct val="105000"/>
              </a:lnSpc>
              <a:spcBef>
                <a:spcPts val="0"/>
              </a:spcBef>
              <a:spcAft>
                <a:spcPts val="0"/>
              </a:spcAft>
              <a:buNone/>
            </a:pPr>
            <a:r>
              <a:rPr lang="en-US" sz="1100" dirty="0">
                <a:solidFill>
                  <a:schemeClr val="dk1"/>
                </a:solidFill>
              </a:rPr>
              <a:t>We wanted to explore healthcare outcomes, so we focused our efforts on how well states are doing at preserving liv`	es, exploring premature mortality through avoidable, preventable, and treatable deaths. </a:t>
            </a:r>
          </a:p>
          <a:p>
            <a:pPr marL="0" lvl="0" indent="0" algn="l" rtl="0">
              <a:lnSpc>
                <a:spcPct val="115000"/>
              </a:lnSpc>
              <a:spcBef>
                <a:spcPts val="1000"/>
              </a:spcBef>
              <a:spcAft>
                <a:spcPts val="0"/>
              </a:spcAft>
              <a:buNone/>
            </a:pPr>
            <a:r>
              <a:rPr lang="en-US" sz="1100" dirty="0">
                <a:solidFill>
                  <a:schemeClr val="dk1"/>
                </a:solidFill>
              </a:rPr>
              <a:t>Premature mortality refers to fatalities that occur before reaching the average age of death, which is 75 years old in the US. Avoidable deaths typically depends on preventable and treatable conditions. Preventable deaths are those potentially related to a lack of public health interventions, whereas treatable deaths relate to those that could’ve been averted with more timely care.</a:t>
            </a:r>
          </a:p>
          <a:p>
            <a:pPr marL="0" lvl="0" indent="0" algn="l" rtl="0">
              <a:lnSpc>
                <a:spcPct val="115000"/>
              </a:lnSpc>
              <a:spcBef>
                <a:spcPts val="1000"/>
              </a:spcBef>
              <a:spcAft>
                <a:spcPts val="0"/>
              </a:spcAft>
              <a:buNone/>
            </a:pPr>
            <a:r>
              <a:rPr lang="en-US" sz="1100" dirty="0">
                <a:solidFill>
                  <a:schemeClr val="dk1"/>
                </a:solidFill>
              </a:rPr>
              <a:t>&lt;next slide&gt;</a:t>
            </a:r>
          </a:p>
          <a:p>
            <a:pPr marL="0" lvl="0" indent="0" algn="l" rtl="0">
              <a:lnSpc>
                <a:spcPct val="105000"/>
              </a:lnSpc>
              <a:spcBef>
                <a:spcPts val="0"/>
              </a:spcBef>
              <a:spcAft>
                <a:spcPts val="0"/>
              </a:spcAft>
              <a:buNone/>
            </a:pPr>
            <a:endParaRPr lang="en-US" sz="1100" dirty="0">
              <a:solidFill>
                <a:schemeClr val="dk1"/>
              </a:solidFill>
            </a:endParaRPr>
          </a:p>
        </p:txBody>
      </p:sp>
    </p:spTree>
    <p:extLst>
      <p:ext uri="{BB962C8B-B14F-4D97-AF65-F5344CB8AC3E}">
        <p14:creationId xmlns:p14="http://schemas.microsoft.com/office/powerpoint/2010/main" val="27818316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Our first initial look at our datasets that we pulled in looked like this. </a:t>
            </a:r>
          </a:p>
          <a:p>
            <a:pPr marL="0" lvl="0" indent="0" algn="l" rtl="0">
              <a:spcBef>
                <a:spcPts val="0"/>
              </a:spcBef>
              <a:spcAft>
                <a:spcPts val="0"/>
              </a:spcAft>
              <a:buNone/>
            </a:pPr>
            <a:r>
              <a:rPr lang="en-US" sz="1100" dirty="0"/>
              <a:t>Where we have multiple years for each location.</a:t>
            </a:r>
          </a:p>
          <a:p>
            <a:pPr marL="0" lvl="0" indent="0" algn="l" rtl="0">
              <a:spcBef>
                <a:spcPts val="0"/>
              </a:spcBef>
              <a:spcAft>
                <a:spcPts val="0"/>
              </a:spcAft>
              <a:buNone/>
            </a:pPr>
            <a:r>
              <a:rPr lang="en-US" sz="1100" dirty="0"/>
              <a:t>The name of the columns are the same for each dataset</a:t>
            </a:r>
          </a:p>
          <a:p>
            <a:pPr marL="0" lvl="0" indent="0" algn="l" rtl="0">
              <a:spcBef>
                <a:spcPts val="0"/>
              </a:spcBef>
              <a:spcAft>
                <a:spcPts val="0"/>
              </a:spcAft>
              <a:buNone/>
            </a:pPr>
            <a:r>
              <a:rPr lang="en-US" sz="1100" dirty="0"/>
              <a:t>We want to be able to pull in the data easily to analyze</a:t>
            </a:r>
          </a:p>
          <a:p>
            <a:pPr marL="0" lvl="0" indent="0" algn="l" rtl="0">
              <a:spcBef>
                <a:spcPts val="0"/>
              </a:spcBef>
              <a:spcAft>
                <a:spcPts val="0"/>
              </a:spcAft>
              <a:buNone/>
            </a:pPr>
            <a:endParaRPr lang="en-US" sz="1100" dirty="0"/>
          </a:p>
          <a:p>
            <a:pPr marL="0" lvl="0" indent="0" algn="l" rtl="0">
              <a:lnSpc>
                <a:spcPct val="115000"/>
              </a:lnSpc>
              <a:spcBef>
                <a:spcPts val="0"/>
              </a:spcBef>
              <a:spcAft>
                <a:spcPts val="0"/>
              </a:spcAft>
              <a:buClr>
                <a:schemeClr val="dk1"/>
              </a:buClr>
              <a:buSzPts val="1100"/>
              <a:buFont typeface="Arial"/>
              <a:buNone/>
            </a:pPr>
            <a:r>
              <a:rPr lang="en-US" sz="1100" dirty="0">
                <a:solidFill>
                  <a:schemeClr val="dk1"/>
                </a:solidFill>
              </a:rPr>
              <a:t>Now for our cleanup process</a:t>
            </a:r>
          </a:p>
          <a:p>
            <a:pPr marL="0" lvl="0" indent="0" algn="l" rtl="0">
              <a:lnSpc>
                <a:spcPct val="115000"/>
              </a:lnSpc>
              <a:spcBef>
                <a:spcPts val="0"/>
              </a:spcBef>
              <a:spcAft>
                <a:spcPts val="0"/>
              </a:spcAft>
              <a:buClr>
                <a:schemeClr val="dk1"/>
              </a:buClr>
              <a:buSzPts val="1100"/>
              <a:buFont typeface="Arial"/>
              <a:buNone/>
            </a:pPr>
            <a:endParaRPr lang="en-US" sz="11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100" dirty="0">
                <a:solidFill>
                  <a:schemeClr val="dk1"/>
                </a:solidFill>
              </a:rPr>
              <a:t>&lt;next slide&gt;</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299c955ca1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299c955ca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100" dirty="0">
                <a:solidFill>
                  <a:schemeClr val="dk1"/>
                </a:solidFill>
              </a:rPr>
              <a:t>Now for our cleanup process/</a:t>
            </a:r>
          </a:p>
          <a:p>
            <a:pPr marL="0" lvl="0" indent="0" algn="l" rtl="0">
              <a:lnSpc>
                <a:spcPct val="115000"/>
              </a:lnSpc>
              <a:spcBef>
                <a:spcPts val="0"/>
              </a:spcBef>
              <a:spcAft>
                <a:spcPts val="0"/>
              </a:spcAft>
              <a:buNone/>
            </a:pPr>
            <a:r>
              <a:rPr lang="en-US" sz="1100" dirty="0">
                <a:solidFill>
                  <a:schemeClr val="dk1"/>
                </a:solidFill>
              </a:rPr>
              <a:t>After we did the initial read in of the CSVs and viewing the data</a:t>
            </a:r>
          </a:p>
          <a:p>
            <a:pPr marL="0" lvl="0" indent="0" algn="l" rtl="0">
              <a:lnSpc>
                <a:spcPct val="115000"/>
              </a:lnSpc>
              <a:spcBef>
                <a:spcPts val="0"/>
              </a:spcBef>
              <a:spcAft>
                <a:spcPts val="0"/>
              </a:spcAft>
              <a:buNone/>
            </a:pPr>
            <a:r>
              <a:rPr lang="en-US" sz="1100" dirty="0">
                <a:solidFill>
                  <a:schemeClr val="dk1"/>
                </a:solidFill>
              </a:rPr>
              <a:t>We narrowed down to the two years we will be looking at 2018 and 2019</a:t>
            </a:r>
          </a:p>
          <a:p>
            <a:pPr marL="0" lvl="0" indent="0" algn="l" rtl="0">
              <a:lnSpc>
                <a:spcPct val="115000"/>
              </a:lnSpc>
              <a:spcBef>
                <a:spcPts val="0"/>
              </a:spcBef>
              <a:spcAft>
                <a:spcPts val="0"/>
              </a:spcAft>
              <a:buNone/>
            </a:pPr>
            <a:r>
              <a:rPr lang="en-US" sz="1100" dirty="0">
                <a:solidFill>
                  <a:schemeClr val="dk1"/>
                </a:solidFill>
              </a:rPr>
              <a:t>A few things we had note of,</a:t>
            </a:r>
          </a:p>
          <a:p>
            <a:pPr marL="0" lvl="0" indent="0" algn="l" rtl="0">
              <a:lnSpc>
                <a:spcPct val="115000"/>
              </a:lnSpc>
              <a:spcBef>
                <a:spcPts val="0"/>
              </a:spcBef>
              <a:spcAft>
                <a:spcPts val="0"/>
              </a:spcAft>
              <a:buNone/>
            </a:pPr>
            <a:r>
              <a:rPr lang="en-US" sz="1100" dirty="0">
                <a:solidFill>
                  <a:schemeClr val="dk1"/>
                </a:solidFill>
              </a:rPr>
              <a:t>Of our five datasets, two of them had every year separated while the other three has them combined. We averaged the two years.</a:t>
            </a:r>
          </a:p>
          <a:p>
            <a:pPr marL="0" lvl="0" indent="0" algn="l" rtl="0">
              <a:lnSpc>
                <a:spcPct val="115000"/>
              </a:lnSpc>
              <a:spcBef>
                <a:spcPts val="0"/>
              </a:spcBef>
              <a:spcAft>
                <a:spcPts val="0"/>
              </a:spcAft>
              <a:buNone/>
            </a:pPr>
            <a:r>
              <a:rPr lang="en-US" sz="1100" dirty="0">
                <a:solidFill>
                  <a:schemeClr val="dk1"/>
                </a:solidFill>
              </a:rPr>
              <a:t>We renamed columns for ease of reading, as well as </a:t>
            </a:r>
            <a:r>
              <a:rPr lang="en-US" sz="1100" dirty="0" err="1">
                <a:solidFill>
                  <a:schemeClr val="dk1"/>
                </a:solidFill>
              </a:rPr>
              <a:t>defera</a:t>
            </a:r>
            <a:r>
              <a:rPr lang="en-US" sz="1100" dirty="0">
                <a:solidFill>
                  <a:schemeClr val="dk1"/>
                </a:solidFill>
              </a:rPr>
              <a:t>…. From one percentage to another. </a:t>
            </a:r>
          </a:p>
          <a:p>
            <a:pPr marL="0" lvl="0" indent="0" algn="l" rtl="0">
              <a:lnSpc>
                <a:spcPct val="115000"/>
              </a:lnSpc>
              <a:spcBef>
                <a:spcPts val="0"/>
              </a:spcBef>
              <a:spcAft>
                <a:spcPts val="0"/>
              </a:spcAft>
              <a:buNone/>
            </a:pPr>
            <a:r>
              <a:rPr lang="en-US" sz="1100" dirty="0">
                <a:solidFill>
                  <a:schemeClr val="dk1"/>
                </a:solidFill>
              </a:rPr>
              <a:t>We removed the United states as we are looking at individual states, well keeping in the District of Columbia,</a:t>
            </a:r>
          </a:p>
          <a:p>
            <a:pPr marL="0" lvl="0" indent="0" algn="l" rtl="0">
              <a:lnSpc>
                <a:spcPct val="115000"/>
              </a:lnSpc>
              <a:spcBef>
                <a:spcPts val="0"/>
              </a:spcBef>
              <a:spcAft>
                <a:spcPts val="0"/>
              </a:spcAft>
              <a:buNone/>
            </a:pPr>
            <a:r>
              <a:rPr lang="en-US" sz="1100" dirty="0">
                <a:solidFill>
                  <a:schemeClr val="dk1"/>
                </a:solidFill>
              </a:rPr>
              <a:t>We renamed columns, combined the datasets to one, and exported it to a CSV</a:t>
            </a:r>
          </a:p>
          <a:p>
            <a:pPr marL="0" lvl="0" indent="0" algn="l" rtl="0">
              <a:lnSpc>
                <a:spcPct val="115000"/>
              </a:lnSpc>
              <a:spcBef>
                <a:spcPts val="0"/>
              </a:spcBef>
              <a:spcAft>
                <a:spcPts val="0"/>
              </a:spcAft>
              <a:buNone/>
            </a:pPr>
            <a:r>
              <a:rPr lang="en-US" sz="1100" dirty="0">
                <a:solidFill>
                  <a:schemeClr val="dk1"/>
                </a:solidFill>
              </a:rPr>
              <a:t>Which brought it to look like this</a:t>
            </a:r>
          </a:p>
          <a:p>
            <a:pPr marL="0" lvl="0" indent="0" algn="l" rtl="0">
              <a:lnSpc>
                <a:spcPct val="115000"/>
              </a:lnSpc>
              <a:spcBef>
                <a:spcPts val="0"/>
              </a:spcBef>
              <a:spcAft>
                <a:spcPts val="0"/>
              </a:spcAft>
              <a:buNone/>
            </a:pPr>
            <a:endParaRPr lang="en-US" sz="1100" dirty="0">
              <a:solidFill>
                <a:schemeClr val="dk1"/>
              </a:solidFill>
            </a:endParaRPr>
          </a:p>
          <a:p>
            <a:pPr marL="0" lvl="0" indent="0" algn="l" rtl="0">
              <a:lnSpc>
                <a:spcPct val="115000"/>
              </a:lnSpc>
              <a:spcBef>
                <a:spcPts val="0"/>
              </a:spcBef>
              <a:spcAft>
                <a:spcPts val="0"/>
              </a:spcAft>
              <a:buNone/>
            </a:pPr>
            <a:r>
              <a:rPr lang="en-US" sz="1100" dirty="0">
                <a:solidFill>
                  <a:schemeClr val="dk1"/>
                </a:solidFill>
              </a:rPr>
              <a:t>&lt;next slide&gt;</a:t>
            </a:r>
          </a:p>
          <a:p>
            <a:pPr marL="0" lvl="0" indent="0" algn="l" rtl="0">
              <a:lnSpc>
                <a:spcPct val="115000"/>
              </a:lnSpc>
              <a:spcBef>
                <a:spcPts val="0"/>
              </a:spcBef>
              <a:spcAft>
                <a:spcPts val="0"/>
              </a:spcAft>
              <a:buNone/>
            </a:pPr>
            <a:endParaRPr lang="en-US" sz="1100" dirty="0">
              <a:solidFill>
                <a:schemeClr val="dk1"/>
              </a:solidFill>
            </a:endParaRPr>
          </a:p>
        </p:txBody>
      </p:sp>
    </p:spTree>
    <p:extLst>
      <p:ext uri="{BB962C8B-B14F-4D97-AF65-F5344CB8AC3E}">
        <p14:creationId xmlns:p14="http://schemas.microsoft.com/office/powerpoint/2010/main" val="32126447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2"/>
        <p:cNvGrpSpPr/>
        <p:nvPr/>
      </p:nvGrpSpPr>
      <p:grpSpPr>
        <a:xfrm>
          <a:off x="0" y="0"/>
          <a:ext cx="0" cy="0"/>
          <a:chOff x="0" y="0"/>
          <a:chExt cx="0" cy="0"/>
        </a:xfrm>
      </p:grpSpPr>
      <p:sp>
        <p:nvSpPr>
          <p:cNvPr id="12693" name="Google Shape;12693;g299c955ca13_0_278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94" name="Google Shape;12694;g299c955ca13_0_278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Our first initial look at our datasets that we pulled in looked like this. </a:t>
            </a:r>
          </a:p>
          <a:p>
            <a:pPr marL="0" lvl="0" indent="0" algn="l" rtl="0">
              <a:spcBef>
                <a:spcPts val="0"/>
              </a:spcBef>
              <a:spcAft>
                <a:spcPts val="0"/>
              </a:spcAft>
              <a:buNone/>
            </a:pPr>
            <a:r>
              <a:rPr lang="en-US" sz="1100" dirty="0"/>
              <a:t>Where we have multiple years for each location.</a:t>
            </a:r>
          </a:p>
          <a:p>
            <a:pPr marL="0" lvl="0" indent="0" algn="l" rtl="0">
              <a:spcBef>
                <a:spcPts val="0"/>
              </a:spcBef>
              <a:spcAft>
                <a:spcPts val="0"/>
              </a:spcAft>
              <a:buNone/>
            </a:pPr>
            <a:r>
              <a:rPr lang="en-US" sz="1100" dirty="0"/>
              <a:t>The name of the columns are the same for each dataset</a:t>
            </a:r>
          </a:p>
          <a:p>
            <a:pPr marL="0" lvl="0" indent="0" algn="l" rtl="0">
              <a:spcBef>
                <a:spcPts val="0"/>
              </a:spcBef>
              <a:spcAft>
                <a:spcPts val="0"/>
              </a:spcAft>
              <a:buNone/>
            </a:pPr>
            <a:r>
              <a:rPr lang="en-US" sz="1100" dirty="0"/>
              <a:t>We want to be able to pull in the data easily to analyze</a:t>
            </a:r>
          </a:p>
          <a:p>
            <a:pPr marL="0" lvl="0" indent="0" algn="l" rtl="0">
              <a:spcBef>
                <a:spcPts val="0"/>
              </a:spcBef>
              <a:spcAft>
                <a:spcPts val="0"/>
              </a:spcAft>
              <a:buNone/>
            </a:pPr>
            <a:endParaRPr lang="en-US" sz="1100" dirty="0"/>
          </a:p>
          <a:p>
            <a:pPr marL="0" lvl="0" indent="0" algn="l" rtl="0">
              <a:lnSpc>
                <a:spcPct val="115000"/>
              </a:lnSpc>
              <a:spcBef>
                <a:spcPts val="0"/>
              </a:spcBef>
              <a:spcAft>
                <a:spcPts val="0"/>
              </a:spcAft>
              <a:buClr>
                <a:schemeClr val="dk1"/>
              </a:buClr>
              <a:buSzPts val="1100"/>
              <a:buFont typeface="Arial"/>
              <a:buNone/>
            </a:pPr>
            <a:r>
              <a:rPr lang="en-US" sz="1100" dirty="0">
                <a:solidFill>
                  <a:schemeClr val="dk1"/>
                </a:solidFill>
              </a:rPr>
              <a:t>Now for our cleanup process</a:t>
            </a:r>
          </a:p>
          <a:p>
            <a:pPr marL="0" lvl="0" indent="0" algn="l" rtl="0">
              <a:lnSpc>
                <a:spcPct val="115000"/>
              </a:lnSpc>
              <a:spcBef>
                <a:spcPts val="0"/>
              </a:spcBef>
              <a:spcAft>
                <a:spcPts val="0"/>
              </a:spcAft>
              <a:buClr>
                <a:schemeClr val="dk1"/>
              </a:buClr>
              <a:buSzPts val="1100"/>
              <a:buFont typeface="Arial"/>
              <a:buNone/>
            </a:pPr>
            <a:endParaRPr lang="en-US" sz="11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100" dirty="0">
                <a:solidFill>
                  <a:schemeClr val="dk1"/>
                </a:solidFill>
              </a:rPr>
              <a:t>&lt;next slide&gt;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66680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2987467cf06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2987467cf06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100" dirty="0">
                <a:solidFill>
                  <a:schemeClr val="dk1"/>
                </a:solidFill>
              </a:rPr>
              <a:t>Thank you Tammy. We have two unique measurements within our datasets. While they are all separated by state, two are  % based and three are based on per 100k population. </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Clr>
                <a:schemeClr val="dk1"/>
              </a:buClr>
              <a:buSzPts val="1100"/>
              <a:buFont typeface="Arial"/>
              <a:buNone/>
            </a:pPr>
            <a:r>
              <a:rPr lang="en-US" sz="1100" dirty="0">
                <a:solidFill>
                  <a:schemeClr val="dk1"/>
                </a:solidFill>
              </a:rPr>
              <a:t>The datasets that are % based are limited in their minimum and maximum only have a possible range from 0 to 100. We can see the uninsured rates are on the lower end of that range, and the percentage of adults with PCP to be on the higher end of the range.</a:t>
            </a:r>
          </a:p>
          <a:p>
            <a:pPr marL="0" lvl="0" indent="0" algn="l" rtl="0">
              <a:spcBef>
                <a:spcPts val="0"/>
              </a:spcBef>
              <a:spcAft>
                <a:spcPts val="0"/>
              </a:spcAft>
              <a:buClr>
                <a:schemeClr val="dk1"/>
              </a:buClr>
              <a:buSzPts val="1100"/>
              <a:buFont typeface="Arial"/>
              <a:buNone/>
            </a:pPr>
            <a:r>
              <a:rPr lang="en-US" sz="1100" dirty="0">
                <a:solidFill>
                  <a:schemeClr val="dk1"/>
                </a:solidFill>
              </a:rPr>
              <a:t>But both have relatively low variance compares to our 100k population datasets that are not nearly as limited on range.</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Clr>
                <a:schemeClr val="dk1"/>
              </a:buClr>
              <a:buSzPts val="1100"/>
              <a:buFont typeface="Arial"/>
              <a:buNone/>
            </a:pPr>
            <a:r>
              <a:rPr lang="en-US" sz="1100" dirty="0">
                <a:solidFill>
                  <a:schemeClr val="dk1"/>
                </a:solidFill>
              </a:rPr>
              <a:t>For our premature mortality dataset with the 100k population measurement, outliers were expected here, and normal distribution of data wasn’t as important as the outliers should tell a story.  </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Clr>
                <a:schemeClr val="dk1"/>
              </a:buClr>
              <a:buSzPts val="1100"/>
              <a:buFont typeface="Arial"/>
              <a:buNone/>
            </a:pPr>
            <a:r>
              <a:rPr lang="en-US" sz="1100" dirty="0">
                <a:solidFill>
                  <a:schemeClr val="dk1"/>
                </a:solidFill>
              </a:rPr>
              <a:t>Now, the problem we had with these two different types of measurement is exploring how to compare the two. We could not do a 1:1 comparisons between percentage uninsured and premature deaths, so we explored correlation factors instead. </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Clr>
                <a:schemeClr val="dk1"/>
              </a:buClr>
              <a:buSzPts val="1100"/>
              <a:buFont typeface="Arial"/>
              <a:buNone/>
            </a:pPr>
            <a:r>
              <a:rPr lang="en-US" sz="1100" dirty="0">
                <a:solidFill>
                  <a:schemeClr val="dk1"/>
                </a:solidFill>
              </a:rPr>
              <a:t>We settled on the Pearson correlation coefficient (often denoted as "r"). This correlation coefficient is well supported, it measures correlation between -1 to 1, the higher the absolute value of the number, the more the factors are correlated. The factors can be positively correlated, meaning if one factor occurs, the other is more likely. Or it can be negatively correlated, where if one factor is missing, the other is less likely to occur.</a:t>
            </a:r>
          </a:p>
          <a:p>
            <a:pPr marL="0" lvl="0" indent="0" algn="l" rtl="0">
              <a:spcBef>
                <a:spcPts val="0"/>
              </a:spcBef>
              <a:spcAft>
                <a:spcPts val="0"/>
              </a:spcAft>
              <a:buClr>
                <a:schemeClr val="dk1"/>
              </a:buClr>
              <a:buSzPts val="1100"/>
              <a:buFont typeface="Arial"/>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That brings us to our first question. </a:t>
            </a:r>
          </a:p>
          <a:p>
            <a:pPr marL="0" lvl="0" indent="0" algn="l" rtl="0">
              <a:spcBef>
                <a:spcPts val="0"/>
              </a:spcBef>
              <a:spcAft>
                <a:spcPts val="0"/>
              </a:spcAft>
              <a:buClr>
                <a:schemeClr val="dk1"/>
              </a:buClr>
              <a:buSzPts val="1100"/>
              <a:buFont typeface="Arial"/>
              <a:buNone/>
            </a:pPr>
            <a:r>
              <a:rPr lang="en-US" sz="1100" dirty="0">
                <a:solidFill>
                  <a:schemeClr val="dk1"/>
                </a:solidFill>
              </a:rPr>
              <a:t>&lt;next slide&gt;</a:t>
            </a:r>
          </a:p>
          <a:p>
            <a:pPr marL="0" lvl="0" indent="0" algn="l" rtl="0">
              <a:spcBef>
                <a:spcPts val="0"/>
              </a:spcBef>
              <a:spcAft>
                <a:spcPts val="0"/>
              </a:spcAft>
              <a:buClr>
                <a:schemeClr val="dk1"/>
              </a:buClr>
              <a:buSzPts val="1100"/>
              <a:buFont typeface="Arial"/>
              <a:buNone/>
            </a:pPr>
            <a:endParaRPr lang="en-US" sz="1100" dirty="0">
              <a:solidFill>
                <a:schemeClr val="dk1"/>
              </a:solidFill>
              <a:highlight>
                <a:srgbClr val="FFFFFF"/>
              </a:highlight>
            </a:endParaRPr>
          </a:p>
          <a:p>
            <a:pPr marL="0" lvl="0" indent="0" algn="l" rtl="0">
              <a:spcBef>
                <a:spcPts val="0"/>
              </a:spcBef>
              <a:spcAft>
                <a:spcPts val="0"/>
              </a:spcAft>
              <a:buNone/>
            </a:pPr>
            <a:endParaRPr lang="en-US" sz="1100" dirty="0">
              <a:solidFill>
                <a:schemeClr val="dk1"/>
              </a:solidFill>
              <a:highlight>
                <a:srgbClr val="FFFFFF"/>
              </a:highlight>
            </a:endParaRP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2987467cf06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2987467cf06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solidFill>
                  <a:schemeClr val="dk1"/>
                </a:solidFill>
              </a:rPr>
              <a:t>Is there a correlation between the percentage of uninsured adults and premature mortality rates per state?</a:t>
            </a:r>
          </a:p>
          <a:p>
            <a:pPr marL="0" lvl="0" indent="0" algn="l" rtl="0">
              <a:spcBef>
                <a:spcPts val="0"/>
              </a:spcBef>
              <a:spcAft>
                <a:spcPts val="0"/>
              </a:spcAft>
              <a:buNone/>
            </a:pPr>
            <a:endParaRPr lang="en-US" sz="1100" dirty="0">
              <a:solidFill>
                <a:schemeClr val="dk1"/>
              </a:solidFill>
            </a:endParaRPr>
          </a:p>
          <a:p>
            <a:pPr marL="0" lvl="0" indent="0" algn="l" rtl="0">
              <a:spcBef>
                <a:spcPts val="0"/>
              </a:spcBef>
              <a:spcAft>
                <a:spcPts val="0"/>
              </a:spcAft>
              <a:buNone/>
            </a:pPr>
            <a:r>
              <a:rPr lang="en-US" sz="1100" dirty="0">
                <a:solidFill>
                  <a:schemeClr val="dk1"/>
                </a:solidFill>
              </a:rPr>
              <a:t>&lt;next slide&gt;</a:t>
            </a:r>
            <a:endParaRPr lang="en-US" sz="1100" dirty="0"/>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80050" y="1499875"/>
            <a:ext cx="5583900" cy="163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49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780050" y="3263338"/>
            <a:ext cx="55839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8266" y="-7673"/>
            <a:ext cx="9152255" cy="5143507"/>
            <a:chOff x="-8266" y="-7673"/>
            <a:chExt cx="9152255" cy="5143507"/>
          </a:xfrm>
        </p:grpSpPr>
        <p:grpSp>
          <p:nvGrpSpPr>
            <p:cNvPr id="12" name="Google Shape;12;p2"/>
            <p:cNvGrpSpPr/>
            <p:nvPr/>
          </p:nvGrpSpPr>
          <p:grpSpPr>
            <a:xfrm flipH="1">
              <a:off x="-8266" y="-7673"/>
              <a:ext cx="1740839" cy="4209954"/>
              <a:chOff x="7403150" y="-7665"/>
              <a:chExt cx="1740839" cy="5143499"/>
            </a:xfrm>
          </p:grpSpPr>
          <p:pic>
            <p:nvPicPr>
              <p:cNvPr id="13" name="Google Shape;13;p2"/>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4" name="Google Shape;14;p2"/>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15" name="Google Shape;15;p2"/>
            <p:cNvGrpSpPr/>
            <p:nvPr/>
          </p:nvGrpSpPr>
          <p:grpSpPr>
            <a:xfrm>
              <a:off x="7403150" y="-7665"/>
              <a:ext cx="1740839" cy="5143499"/>
              <a:chOff x="7403150" y="-7665"/>
              <a:chExt cx="1740839" cy="5143499"/>
            </a:xfrm>
          </p:grpSpPr>
          <p:pic>
            <p:nvPicPr>
              <p:cNvPr id="16" name="Google Shape;16;p2"/>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7" name="Google Shape;17;p2"/>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18" name="Google Shape;18;p2"/>
          <p:cNvGrpSpPr/>
          <p:nvPr/>
        </p:nvGrpSpPr>
        <p:grpSpPr>
          <a:xfrm>
            <a:off x="-313133" y="-1858775"/>
            <a:ext cx="9241787" cy="6695620"/>
            <a:chOff x="-313133" y="-1858775"/>
            <a:chExt cx="9241787" cy="6695620"/>
          </a:xfrm>
        </p:grpSpPr>
        <p:pic>
          <p:nvPicPr>
            <p:cNvPr id="19" name="Google Shape;19;p2"/>
            <p:cNvPicPr preferRelativeResize="0"/>
            <p:nvPr/>
          </p:nvPicPr>
          <p:blipFill>
            <a:blip r:embed="rId3">
              <a:alphaModFix/>
            </a:blip>
            <a:stretch>
              <a:fillRect/>
            </a:stretch>
          </p:blipFill>
          <p:spPr>
            <a:xfrm>
              <a:off x="8101450" y="-1858775"/>
              <a:ext cx="827204" cy="4838699"/>
            </a:xfrm>
            <a:prstGeom prst="rect">
              <a:avLst/>
            </a:prstGeom>
            <a:noFill/>
            <a:ln>
              <a:noFill/>
            </a:ln>
          </p:spPr>
        </p:pic>
        <p:pic>
          <p:nvPicPr>
            <p:cNvPr id="20" name="Google Shape;20;p2"/>
            <p:cNvPicPr preferRelativeResize="0"/>
            <p:nvPr/>
          </p:nvPicPr>
          <p:blipFill>
            <a:blip r:embed="rId4">
              <a:alphaModFix/>
            </a:blip>
            <a:stretch>
              <a:fillRect/>
            </a:stretch>
          </p:blipFill>
          <p:spPr>
            <a:xfrm>
              <a:off x="-313133" y="4202470"/>
              <a:ext cx="2374650" cy="634375"/>
            </a:xfrm>
            <a:prstGeom prst="rect">
              <a:avLst/>
            </a:prstGeom>
            <a:noFill/>
            <a:ln>
              <a:noFill/>
            </a:ln>
          </p:spPr>
        </p:pic>
      </p:grpSp>
      <p:grpSp>
        <p:nvGrpSpPr>
          <p:cNvPr id="21" name="Google Shape;21;p2"/>
          <p:cNvGrpSpPr/>
          <p:nvPr/>
        </p:nvGrpSpPr>
        <p:grpSpPr>
          <a:xfrm>
            <a:off x="534700" y="-1050800"/>
            <a:ext cx="8202700" cy="7245100"/>
            <a:chOff x="534700" y="-1050800"/>
            <a:chExt cx="8202700" cy="7245100"/>
          </a:xfrm>
        </p:grpSpPr>
        <p:grpSp>
          <p:nvGrpSpPr>
            <p:cNvPr id="22" name="Google Shape;22;p2"/>
            <p:cNvGrpSpPr/>
            <p:nvPr/>
          </p:nvGrpSpPr>
          <p:grpSpPr>
            <a:xfrm>
              <a:off x="534700" y="-1050800"/>
              <a:ext cx="1590300" cy="1590300"/>
              <a:chOff x="1296900" y="-1050800"/>
              <a:chExt cx="1590300" cy="1590300"/>
            </a:xfrm>
          </p:grpSpPr>
          <p:sp>
            <p:nvSpPr>
              <p:cNvPr id="23" name="Google Shape;23;p2"/>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24" name="Google Shape;24;p2"/>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nvGrpSpPr>
            <p:cNvPr id="25" name="Google Shape;25;p2"/>
            <p:cNvGrpSpPr/>
            <p:nvPr/>
          </p:nvGrpSpPr>
          <p:grpSpPr>
            <a:xfrm rot="10800000">
              <a:off x="7147100" y="4604000"/>
              <a:ext cx="1590300" cy="1590300"/>
              <a:chOff x="1296900" y="-1050800"/>
              <a:chExt cx="1590300" cy="1590300"/>
            </a:xfrm>
          </p:grpSpPr>
          <p:sp>
            <p:nvSpPr>
              <p:cNvPr id="26" name="Google Shape;26;p2"/>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27" name="Google Shape;27;p2"/>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32"/>
        <p:cNvGrpSpPr/>
        <p:nvPr/>
      </p:nvGrpSpPr>
      <p:grpSpPr>
        <a:xfrm>
          <a:off x="0" y="0"/>
          <a:ext cx="0" cy="0"/>
          <a:chOff x="0" y="0"/>
          <a:chExt cx="0" cy="0"/>
        </a:xfrm>
      </p:grpSpPr>
      <p:grpSp>
        <p:nvGrpSpPr>
          <p:cNvPr id="533" name="Google Shape;533;p32"/>
          <p:cNvGrpSpPr/>
          <p:nvPr/>
        </p:nvGrpSpPr>
        <p:grpSpPr>
          <a:xfrm>
            <a:off x="-7599" y="-7675"/>
            <a:ext cx="9151611" cy="5143499"/>
            <a:chOff x="-7599" y="-7675"/>
            <a:chExt cx="9151611" cy="5143499"/>
          </a:xfrm>
        </p:grpSpPr>
        <p:grpSp>
          <p:nvGrpSpPr>
            <p:cNvPr id="534" name="Google Shape;534;p32"/>
            <p:cNvGrpSpPr/>
            <p:nvPr/>
          </p:nvGrpSpPr>
          <p:grpSpPr>
            <a:xfrm flipH="1">
              <a:off x="-7599" y="-7675"/>
              <a:ext cx="948061" cy="5143499"/>
              <a:chOff x="7403150" y="-7665"/>
              <a:chExt cx="1740839" cy="5143499"/>
            </a:xfrm>
          </p:grpSpPr>
          <p:pic>
            <p:nvPicPr>
              <p:cNvPr id="535" name="Google Shape;535;p32"/>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36" name="Google Shape;536;p32"/>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537" name="Google Shape;537;p32"/>
            <p:cNvGrpSpPr/>
            <p:nvPr/>
          </p:nvGrpSpPr>
          <p:grpSpPr>
            <a:xfrm>
              <a:off x="8195951" y="-7675"/>
              <a:ext cx="948061" cy="5143499"/>
              <a:chOff x="7403150" y="-7665"/>
              <a:chExt cx="1740839" cy="5143499"/>
            </a:xfrm>
          </p:grpSpPr>
          <p:pic>
            <p:nvPicPr>
              <p:cNvPr id="538" name="Google Shape;538;p32"/>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39" name="Google Shape;539;p32"/>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540" name="Google Shape;540;p32"/>
          <p:cNvGrpSpPr/>
          <p:nvPr/>
        </p:nvGrpSpPr>
        <p:grpSpPr>
          <a:xfrm>
            <a:off x="-206576" y="-706618"/>
            <a:ext cx="10738368" cy="5627800"/>
            <a:chOff x="-206576" y="-706618"/>
            <a:chExt cx="10738368" cy="5627800"/>
          </a:xfrm>
        </p:grpSpPr>
        <p:pic>
          <p:nvPicPr>
            <p:cNvPr id="541" name="Google Shape;541;p32"/>
            <p:cNvPicPr preferRelativeResize="0"/>
            <p:nvPr/>
          </p:nvPicPr>
          <p:blipFill>
            <a:blip r:embed="rId3">
              <a:alphaModFix/>
            </a:blip>
            <a:stretch>
              <a:fillRect/>
            </a:stretch>
          </p:blipFill>
          <p:spPr>
            <a:xfrm>
              <a:off x="8157142" y="4286807"/>
              <a:ext cx="2374650" cy="634375"/>
            </a:xfrm>
            <a:prstGeom prst="rect">
              <a:avLst/>
            </a:prstGeom>
            <a:noFill/>
            <a:ln>
              <a:noFill/>
            </a:ln>
          </p:spPr>
        </p:pic>
        <p:pic>
          <p:nvPicPr>
            <p:cNvPr id="542" name="Google Shape;542;p32"/>
            <p:cNvPicPr preferRelativeResize="0"/>
            <p:nvPr/>
          </p:nvPicPr>
          <p:blipFill>
            <a:blip r:embed="rId3">
              <a:alphaModFix/>
            </a:blip>
            <a:stretch>
              <a:fillRect/>
            </a:stretch>
          </p:blipFill>
          <p:spPr>
            <a:xfrm rot="-5400000">
              <a:off x="-1076714" y="163520"/>
              <a:ext cx="2374650" cy="634375"/>
            </a:xfrm>
            <a:prstGeom prst="rect">
              <a:avLst/>
            </a:prstGeom>
            <a:noFill/>
            <a:ln>
              <a:noFill/>
            </a:ln>
          </p:spPr>
        </p:pic>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43"/>
        <p:cNvGrpSpPr/>
        <p:nvPr/>
      </p:nvGrpSpPr>
      <p:grpSpPr>
        <a:xfrm>
          <a:off x="0" y="0"/>
          <a:ext cx="0" cy="0"/>
          <a:chOff x="0" y="0"/>
          <a:chExt cx="0" cy="0"/>
        </a:xfrm>
      </p:grpSpPr>
      <p:grpSp>
        <p:nvGrpSpPr>
          <p:cNvPr id="544" name="Google Shape;544;p33"/>
          <p:cNvGrpSpPr/>
          <p:nvPr/>
        </p:nvGrpSpPr>
        <p:grpSpPr>
          <a:xfrm>
            <a:off x="-8266" y="-7673"/>
            <a:ext cx="9152255" cy="5143507"/>
            <a:chOff x="-8266" y="-7673"/>
            <a:chExt cx="9152255" cy="5143507"/>
          </a:xfrm>
        </p:grpSpPr>
        <p:grpSp>
          <p:nvGrpSpPr>
            <p:cNvPr id="545" name="Google Shape;545;p33"/>
            <p:cNvGrpSpPr/>
            <p:nvPr/>
          </p:nvGrpSpPr>
          <p:grpSpPr>
            <a:xfrm flipH="1">
              <a:off x="-8266" y="-7673"/>
              <a:ext cx="1740839" cy="4209954"/>
              <a:chOff x="7403150" y="-7665"/>
              <a:chExt cx="1740839" cy="5143499"/>
            </a:xfrm>
          </p:grpSpPr>
          <p:pic>
            <p:nvPicPr>
              <p:cNvPr id="546" name="Google Shape;546;p3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47" name="Google Shape;547;p3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548" name="Google Shape;548;p33"/>
            <p:cNvGrpSpPr/>
            <p:nvPr/>
          </p:nvGrpSpPr>
          <p:grpSpPr>
            <a:xfrm>
              <a:off x="7403150" y="-7665"/>
              <a:ext cx="1740839" cy="5143499"/>
              <a:chOff x="7403150" y="-7665"/>
              <a:chExt cx="1740839" cy="5143499"/>
            </a:xfrm>
          </p:grpSpPr>
          <p:pic>
            <p:nvPicPr>
              <p:cNvPr id="549" name="Google Shape;549;p3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50" name="Google Shape;550;p3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551" name="Google Shape;551;p33"/>
          <p:cNvGrpSpPr/>
          <p:nvPr/>
        </p:nvGrpSpPr>
        <p:grpSpPr>
          <a:xfrm>
            <a:off x="-313133" y="-1858775"/>
            <a:ext cx="9241787" cy="6695620"/>
            <a:chOff x="-313133" y="-1858775"/>
            <a:chExt cx="9241787" cy="6695620"/>
          </a:xfrm>
        </p:grpSpPr>
        <p:pic>
          <p:nvPicPr>
            <p:cNvPr id="552" name="Google Shape;552;p33"/>
            <p:cNvPicPr preferRelativeResize="0"/>
            <p:nvPr/>
          </p:nvPicPr>
          <p:blipFill>
            <a:blip r:embed="rId3">
              <a:alphaModFix/>
            </a:blip>
            <a:stretch>
              <a:fillRect/>
            </a:stretch>
          </p:blipFill>
          <p:spPr>
            <a:xfrm>
              <a:off x="8101450" y="-1858775"/>
              <a:ext cx="827204" cy="4838699"/>
            </a:xfrm>
            <a:prstGeom prst="rect">
              <a:avLst/>
            </a:prstGeom>
            <a:noFill/>
            <a:ln>
              <a:noFill/>
            </a:ln>
          </p:spPr>
        </p:pic>
        <p:pic>
          <p:nvPicPr>
            <p:cNvPr id="553" name="Google Shape;553;p33"/>
            <p:cNvPicPr preferRelativeResize="0"/>
            <p:nvPr/>
          </p:nvPicPr>
          <p:blipFill>
            <a:blip r:embed="rId4">
              <a:alphaModFix/>
            </a:blip>
            <a:stretch>
              <a:fillRect/>
            </a:stretch>
          </p:blipFill>
          <p:spPr>
            <a:xfrm>
              <a:off x="-313133" y="4202470"/>
              <a:ext cx="2374650" cy="634375"/>
            </a:xfrm>
            <a:prstGeom prst="rect">
              <a:avLst/>
            </a:prstGeom>
            <a:noFill/>
            <a:ln>
              <a:noFill/>
            </a:ln>
          </p:spPr>
        </p:pic>
      </p:grpSp>
      <p:grpSp>
        <p:nvGrpSpPr>
          <p:cNvPr id="554" name="Google Shape;554;p33"/>
          <p:cNvGrpSpPr/>
          <p:nvPr/>
        </p:nvGrpSpPr>
        <p:grpSpPr>
          <a:xfrm>
            <a:off x="534700" y="-1050800"/>
            <a:ext cx="8202700" cy="7245100"/>
            <a:chOff x="534700" y="-1050800"/>
            <a:chExt cx="8202700" cy="7245100"/>
          </a:xfrm>
        </p:grpSpPr>
        <p:grpSp>
          <p:nvGrpSpPr>
            <p:cNvPr id="555" name="Google Shape;555;p33"/>
            <p:cNvGrpSpPr/>
            <p:nvPr/>
          </p:nvGrpSpPr>
          <p:grpSpPr>
            <a:xfrm>
              <a:off x="534700" y="-1050800"/>
              <a:ext cx="1590300" cy="1590300"/>
              <a:chOff x="1296900" y="-1050800"/>
              <a:chExt cx="1590300" cy="1590300"/>
            </a:xfrm>
          </p:grpSpPr>
          <p:sp>
            <p:nvSpPr>
              <p:cNvPr id="556" name="Google Shape;556;p3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557" name="Google Shape;557;p3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nvGrpSpPr>
            <p:cNvPr id="558" name="Google Shape;558;p33"/>
            <p:cNvGrpSpPr/>
            <p:nvPr/>
          </p:nvGrpSpPr>
          <p:grpSpPr>
            <a:xfrm rot="10800000">
              <a:off x="7147100" y="4604000"/>
              <a:ext cx="1590300" cy="1590300"/>
              <a:chOff x="1296900" y="-1050800"/>
              <a:chExt cx="1590300" cy="1590300"/>
            </a:xfrm>
          </p:grpSpPr>
          <p:sp>
            <p:nvSpPr>
              <p:cNvPr id="559" name="Google Shape;559;p3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560" name="Google Shape;560;p3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65"/>
        <p:cNvGrpSpPr/>
        <p:nvPr/>
      </p:nvGrpSpPr>
      <p:grpSpPr>
        <a:xfrm>
          <a:off x="0" y="0"/>
          <a:ext cx="0" cy="0"/>
          <a:chOff x="0" y="0"/>
          <a:chExt cx="0" cy="0"/>
        </a:xfrm>
      </p:grpSpPr>
      <p:sp>
        <p:nvSpPr>
          <p:cNvPr id="566" name="Google Shape;566;p3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8"/>
        <p:cNvGrpSpPr/>
        <p:nvPr/>
      </p:nvGrpSpPr>
      <p:grpSpPr>
        <a:xfrm>
          <a:off x="0" y="0"/>
          <a:ext cx="0" cy="0"/>
          <a:chOff x="0" y="0"/>
          <a:chExt cx="0" cy="0"/>
        </a:xfrm>
      </p:grpSpPr>
      <p:sp>
        <p:nvSpPr>
          <p:cNvPr id="29" name="Google Shape;29;p3"/>
          <p:cNvSpPr txBox="1">
            <a:spLocks noGrp="1"/>
          </p:cNvSpPr>
          <p:nvPr>
            <p:ph type="title"/>
          </p:nvPr>
        </p:nvSpPr>
        <p:spPr>
          <a:xfrm>
            <a:off x="2914650" y="2465500"/>
            <a:ext cx="3314700" cy="1309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 name="Google Shape;30;p3"/>
          <p:cNvSpPr txBox="1">
            <a:spLocks noGrp="1"/>
          </p:cNvSpPr>
          <p:nvPr>
            <p:ph type="title" idx="2" hasCustomPrompt="1"/>
          </p:nvPr>
        </p:nvSpPr>
        <p:spPr>
          <a:xfrm>
            <a:off x="3934500" y="1368200"/>
            <a:ext cx="1274700" cy="11421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31" name="Google Shape;31;p3"/>
          <p:cNvGrpSpPr/>
          <p:nvPr/>
        </p:nvGrpSpPr>
        <p:grpSpPr>
          <a:xfrm>
            <a:off x="-8216" y="-7676"/>
            <a:ext cx="9152158" cy="5151214"/>
            <a:chOff x="-8216" y="-7676"/>
            <a:chExt cx="9152158" cy="5151214"/>
          </a:xfrm>
        </p:grpSpPr>
        <p:grpSp>
          <p:nvGrpSpPr>
            <p:cNvPr id="32" name="Google Shape;32;p3"/>
            <p:cNvGrpSpPr/>
            <p:nvPr/>
          </p:nvGrpSpPr>
          <p:grpSpPr>
            <a:xfrm>
              <a:off x="7403103" y="-7676"/>
              <a:ext cx="1740839" cy="5151214"/>
              <a:chOff x="7403150" y="-7665"/>
              <a:chExt cx="1740839" cy="5143499"/>
            </a:xfrm>
          </p:grpSpPr>
          <p:pic>
            <p:nvPicPr>
              <p:cNvPr id="33" name="Google Shape;33;p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34" name="Google Shape;34;p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35" name="Google Shape;35;p3"/>
            <p:cNvGrpSpPr/>
            <p:nvPr/>
          </p:nvGrpSpPr>
          <p:grpSpPr>
            <a:xfrm flipH="1">
              <a:off x="-8216" y="-7673"/>
              <a:ext cx="1740839" cy="4209954"/>
              <a:chOff x="7403150" y="-7665"/>
              <a:chExt cx="1740839" cy="5143499"/>
            </a:xfrm>
          </p:grpSpPr>
          <p:pic>
            <p:nvPicPr>
              <p:cNvPr id="36" name="Google Shape;36;p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37" name="Google Shape;37;p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38" name="Google Shape;38;p3"/>
          <p:cNvGrpSpPr/>
          <p:nvPr/>
        </p:nvGrpSpPr>
        <p:grpSpPr>
          <a:xfrm>
            <a:off x="-313133" y="-1858775"/>
            <a:ext cx="9241787" cy="6695620"/>
            <a:chOff x="-313133" y="-1858775"/>
            <a:chExt cx="9241787" cy="6695620"/>
          </a:xfrm>
        </p:grpSpPr>
        <p:pic>
          <p:nvPicPr>
            <p:cNvPr id="39" name="Google Shape;39;p3"/>
            <p:cNvPicPr preferRelativeResize="0"/>
            <p:nvPr/>
          </p:nvPicPr>
          <p:blipFill>
            <a:blip r:embed="rId3">
              <a:alphaModFix/>
            </a:blip>
            <a:stretch>
              <a:fillRect/>
            </a:stretch>
          </p:blipFill>
          <p:spPr>
            <a:xfrm>
              <a:off x="8101450" y="-1858775"/>
              <a:ext cx="827204" cy="4838699"/>
            </a:xfrm>
            <a:prstGeom prst="rect">
              <a:avLst/>
            </a:prstGeom>
            <a:noFill/>
            <a:ln>
              <a:noFill/>
            </a:ln>
          </p:spPr>
        </p:pic>
        <p:pic>
          <p:nvPicPr>
            <p:cNvPr id="40" name="Google Shape;40;p3"/>
            <p:cNvPicPr preferRelativeResize="0"/>
            <p:nvPr/>
          </p:nvPicPr>
          <p:blipFill>
            <a:blip r:embed="rId4">
              <a:alphaModFix/>
            </a:blip>
            <a:stretch>
              <a:fillRect/>
            </a:stretch>
          </p:blipFill>
          <p:spPr>
            <a:xfrm>
              <a:off x="-313133" y="4202470"/>
              <a:ext cx="2374650" cy="634375"/>
            </a:xfrm>
            <a:prstGeom prst="rect">
              <a:avLst/>
            </a:prstGeom>
            <a:noFill/>
            <a:ln>
              <a:noFill/>
            </a:ln>
          </p:spPr>
        </p:pic>
      </p:grpSp>
      <p:grpSp>
        <p:nvGrpSpPr>
          <p:cNvPr id="41" name="Google Shape;41;p3"/>
          <p:cNvGrpSpPr/>
          <p:nvPr/>
        </p:nvGrpSpPr>
        <p:grpSpPr>
          <a:xfrm>
            <a:off x="3772713" y="-1050800"/>
            <a:ext cx="1590313" cy="7245100"/>
            <a:chOff x="3772713" y="-1050800"/>
            <a:chExt cx="1590313" cy="7245100"/>
          </a:xfrm>
        </p:grpSpPr>
        <p:grpSp>
          <p:nvGrpSpPr>
            <p:cNvPr id="42" name="Google Shape;42;p3"/>
            <p:cNvGrpSpPr/>
            <p:nvPr/>
          </p:nvGrpSpPr>
          <p:grpSpPr>
            <a:xfrm>
              <a:off x="3772713" y="-1050800"/>
              <a:ext cx="1590300" cy="1590300"/>
              <a:chOff x="1296900" y="-1050800"/>
              <a:chExt cx="1590300" cy="1590300"/>
            </a:xfrm>
          </p:grpSpPr>
          <p:sp>
            <p:nvSpPr>
              <p:cNvPr id="43" name="Google Shape;43;p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44" name="Google Shape;44;p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nvGrpSpPr>
            <p:cNvPr id="45" name="Google Shape;45;p3"/>
            <p:cNvGrpSpPr/>
            <p:nvPr/>
          </p:nvGrpSpPr>
          <p:grpSpPr>
            <a:xfrm rot="10800000">
              <a:off x="3772725" y="4604000"/>
              <a:ext cx="1590300" cy="1590300"/>
              <a:chOff x="1296900" y="-1050800"/>
              <a:chExt cx="1590300" cy="1590300"/>
            </a:xfrm>
          </p:grpSpPr>
          <p:sp>
            <p:nvSpPr>
              <p:cNvPr id="46" name="Google Shape;46;p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47" name="Google Shape;47;p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8"/>
        <p:cNvGrpSpPr/>
        <p:nvPr/>
      </p:nvGrpSpPr>
      <p:grpSpPr>
        <a:xfrm>
          <a:off x="0" y="0"/>
          <a:ext cx="0" cy="0"/>
          <a:chOff x="0" y="0"/>
          <a:chExt cx="0" cy="0"/>
        </a:xfrm>
      </p:grpSpPr>
      <p:sp>
        <p:nvSpPr>
          <p:cNvPr id="49" name="Google Shape;4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 name="Google Shape;50;p4"/>
          <p:cNvSpPr txBox="1">
            <a:spLocks noGrp="1"/>
          </p:cNvSpPr>
          <p:nvPr>
            <p:ph type="body" idx="1"/>
          </p:nvPr>
        </p:nvSpPr>
        <p:spPr>
          <a:xfrm>
            <a:off x="720000" y="1109344"/>
            <a:ext cx="7704000" cy="331200"/>
          </a:xfrm>
          <a:prstGeom prst="rect">
            <a:avLst/>
          </a:prstGeom>
        </p:spPr>
        <p:txBody>
          <a:bodyPr spcFirstLastPara="1" wrap="square" lIns="91425" tIns="91425" rIns="91425" bIns="91425" anchor="t" anchorCtr="0">
            <a:noAutofit/>
          </a:bodyPr>
          <a:lstStyle>
            <a:lvl1pPr marL="457200" lvl="0" indent="-304800" algn="ctr" rtl="0">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51" name="Google Shape;51;p4"/>
          <p:cNvGrpSpPr/>
          <p:nvPr/>
        </p:nvGrpSpPr>
        <p:grpSpPr>
          <a:xfrm>
            <a:off x="-7599" y="-7675"/>
            <a:ext cx="9151611" cy="5143499"/>
            <a:chOff x="-7599" y="-7675"/>
            <a:chExt cx="9151611" cy="5143499"/>
          </a:xfrm>
        </p:grpSpPr>
        <p:grpSp>
          <p:nvGrpSpPr>
            <p:cNvPr id="52" name="Google Shape;52;p4"/>
            <p:cNvGrpSpPr/>
            <p:nvPr/>
          </p:nvGrpSpPr>
          <p:grpSpPr>
            <a:xfrm flipH="1">
              <a:off x="-7599" y="-7675"/>
              <a:ext cx="948061" cy="5143499"/>
              <a:chOff x="7403150" y="-7665"/>
              <a:chExt cx="1740839" cy="5143499"/>
            </a:xfrm>
          </p:grpSpPr>
          <p:pic>
            <p:nvPicPr>
              <p:cNvPr id="53" name="Google Shape;53;p4"/>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4" name="Google Shape;54;p4"/>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55" name="Google Shape;55;p4"/>
            <p:cNvGrpSpPr/>
            <p:nvPr/>
          </p:nvGrpSpPr>
          <p:grpSpPr>
            <a:xfrm>
              <a:off x="8195951" y="-7675"/>
              <a:ext cx="948061" cy="5143499"/>
              <a:chOff x="7403150" y="-7665"/>
              <a:chExt cx="1740839" cy="5143499"/>
            </a:xfrm>
          </p:grpSpPr>
          <p:pic>
            <p:nvPicPr>
              <p:cNvPr id="56" name="Google Shape;56;p4"/>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57" name="Google Shape;57;p4"/>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58" name="Google Shape;58;p4"/>
          <p:cNvGrpSpPr/>
          <p:nvPr/>
        </p:nvGrpSpPr>
        <p:grpSpPr>
          <a:xfrm>
            <a:off x="-206576" y="-706618"/>
            <a:ext cx="10738368" cy="5627800"/>
            <a:chOff x="-206576" y="-706618"/>
            <a:chExt cx="10738368" cy="5627800"/>
          </a:xfrm>
        </p:grpSpPr>
        <p:pic>
          <p:nvPicPr>
            <p:cNvPr id="59" name="Google Shape;59;p4"/>
            <p:cNvPicPr preferRelativeResize="0"/>
            <p:nvPr/>
          </p:nvPicPr>
          <p:blipFill>
            <a:blip r:embed="rId3">
              <a:alphaModFix/>
            </a:blip>
            <a:stretch>
              <a:fillRect/>
            </a:stretch>
          </p:blipFill>
          <p:spPr>
            <a:xfrm>
              <a:off x="8157142" y="4286807"/>
              <a:ext cx="2374650" cy="634375"/>
            </a:xfrm>
            <a:prstGeom prst="rect">
              <a:avLst/>
            </a:prstGeom>
            <a:noFill/>
            <a:ln>
              <a:noFill/>
            </a:ln>
          </p:spPr>
        </p:pic>
        <p:pic>
          <p:nvPicPr>
            <p:cNvPr id="60" name="Google Shape;60;p4"/>
            <p:cNvPicPr preferRelativeResize="0"/>
            <p:nvPr/>
          </p:nvPicPr>
          <p:blipFill>
            <a:blip r:embed="rId3">
              <a:alphaModFix/>
            </a:blip>
            <a:stretch>
              <a:fillRect/>
            </a:stretch>
          </p:blipFill>
          <p:spPr>
            <a:xfrm rot="-5400000">
              <a:off x="-1076714" y="163520"/>
              <a:ext cx="2374650" cy="634375"/>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2"/>
        <p:cNvGrpSpPr/>
        <p:nvPr/>
      </p:nvGrpSpPr>
      <p:grpSpPr>
        <a:xfrm>
          <a:off x="0" y="0"/>
          <a:ext cx="0" cy="0"/>
          <a:chOff x="0" y="0"/>
          <a:chExt cx="0" cy="0"/>
        </a:xfrm>
      </p:grpSpPr>
      <p:sp>
        <p:nvSpPr>
          <p:cNvPr id="93" name="Google Shape;93;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4" name="Google Shape;94;p7"/>
          <p:cNvSpPr txBox="1">
            <a:spLocks noGrp="1"/>
          </p:cNvSpPr>
          <p:nvPr>
            <p:ph type="subTitle" idx="1"/>
          </p:nvPr>
        </p:nvSpPr>
        <p:spPr>
          <a:xfrm>
            <a:off x="2424600" y="1838300"/>
            <a:ext cx="4294800" cy="1838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grpSp>
        <p:nvGrpSpPr>
          <p:cNvPr id="95" name="Google Shape;95;p7"/>
          <p:cNvGrpSpPr/>
          <p:nvPr/>
        </p:nvGrpSpPr>
        <p:grpSpPr>
          <a:xfrm>
            <a:off x="-7608" y="-7675"/>
            <a:ext cx="9151598" cy="5143406"/>
            <a:chOff x="-7608" y="-7675"/>
            <a:chExt cx="9151598" cy="5143406"/>
          </a:xfrm>
        </p:grpSpPr>
        <p:grpSp>
          <p:nvGrpSpPr>
            <p:cNvPr id="96" name="Google Shape;96;p7"/>
            <p:cNvGrpSpPr/>
            <p:nvPr/>
          </p:nvGrpSpPr>
          <p:grpSpPr>
            <a:xfrm flipH="1">
              <a:off x="-7608" y="539500"/>
              <a:ext cx="1384837" cy="4596231"/>
              <a:chOff x="7403150" y="-7665"/>
              <a:chExt cx="1740839" cy="5143499"/>
            </a:xfrm>
          </p:grpSpPr>
          <p:pic>
            <p:nvPicPr>
              <p:cNvPr id="97" name="Google Shape;97;p7"/>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98" name="Google Shape;98;p7"/>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99" name="Google Shape;99;p7"/>
            <p:cNvGrpSpPr/>
            <p:nvPr/>
          </p:nvGrpSpPr>
          <p:grpSpPr>
            <a:xfrm>
              <a:off x="7759152" y="-7675"/>
              <a:ext cx="1384837" cy="4496961"/>
              <a:chOff x="7403150" y="-7665"/>
              <a:chExt cx="1740839" cy="5143499"/>
            </a:xfrm>
          </p:grpSpPr>
          <p:pic>
            <p:nvPicPr>
              <p:cNvPr id="100" name="Google Shape;100;p7"/>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01" name="Google Shape;101;p7"/>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102" name="Google Shape;102;p7"/>
          <p:cNvGrpSpPr/>
          <p:nvPr/>
        </p:nvGrpSpPr>
        <p:grpSpPr>
          <a:xfrm>
            <a:off x="-2501098" y="-287702"/>
            <a:ext cx="12688749" cy="5604279"/>
            <a:chOff x="-2501098" y="-287702"/>
            <a:chExt cx="12688749" cy="5604279"/>
          </a:xfrm>
        </p:grpSpPr>
        <p:pic>
          <p:nvPicPr>
            <p:cNvPr id="103" name="Google Shape;103;p7"/>
            <p:cNvPicPr preferRelativeResize="0"/>
            <p:nvPr/>
          </p:nvPicPr>
          <p:blipFill>
            <a:blip r:embed="rId3">
              <a:alphaModFix/>
            </a:blip>
            <a:stretch>
              <a:fillRect/>
            </a:stretch>
          </p:blipFill>
          <p:spPr>
            <a:xfrm rot="5400000">
              <a:off x="7354700" y="2483625"/>
              <a:ext cx="827204" cy="4838699"/>
            </a:xfrm>
            <a:prstGeom prst="rect">
              <a:avLst/>
            </a:prstGeom>
            <a:noFill/>
            <a:ln>
              <a:noFill/>
            </a:ln>
          </p:spPr>
        </p:pic>
        <p:pic>
          <p:nvPicPr>
            <p:cNvPr id="104" name="Google Shape;104;p7"/>
            <p:cNvPicPr preferRelativeResize="0"/>
            <p:nvPr/>
          </p:nvPicPr>
          <p:blipFill>
            <a:blip r:embed="rId3">
              <a:alphaModFix/>
            </a:blip>
            <a:stretch>
              <a:fillRect/>
            </a:stretch>
          </p:blipFill>
          <p:spPr>
            <a:xfrm rot="5400000">
              <a:off x="-495350" y="-2293450"/>
              <a:ext cx="827204" cy="4838699"/>
            </a:xfrm>
            <a:prstGeom prst="rect">
              <a:avLst/>
            </a:prstGeom>
            <a:noFill/>
            <a:ln>
              <a:noFill/>
            </a:ln>
          </p:spPr>
        </p:pic>
      </p:grpSp>
      <p:grpSp>
        <p:nvGrpSpPr>
          <p:cNvPr id="105" name="Google Shape;105;p7"/>
          <p:cNvGrpSpPr/>
          <p:nvPr/>
        </p:nvGrpSpPr>
        <p:grpSpPr>
          <a:xfrm rot="10800000">
            <a:off x="534725" y="4604000"/>
            <a:ext cx="1590300" cy="1590300"/>
            <a:chOff x="1296900" y="-1050800"/>
            <a:chExt cx="1590300" cy="1590300"/>
          </a:xfrm>
        </p:grpSpPr>
        <p:sp>
          <p:nvSpPr>
            <p:cNvPr id="106" name="Google Shape;106;p7"/>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107" name="Google Shape;107;p7"/>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sp>
        <p:nvSpPr>
          <p:cNvPr id="128" name="Google Shape;128;p9"/>
          <p:cNvSpPr txBox="1">
            <a:spLocks noGrp="1"/>
          </p:cNvSpPr>
          <p:nvPr>
            <p:ph type="title"/>
          </p:nvPr>
        </p:nvSpPr>
        <p:spPr>
          <a:xfrm>
            <a:off x="2416300" y="1792650"/>
            <a:ext cx="4311300" cy="95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9" name="Google Shape;129;p9"/>
          <p:cNvSpPr txBox="1">
            <a:spLocks noGrp="1"/>
          </p:cNvSpPr>
          <p:nvPr>
            <p:ph type="subTitle" idx="1"/>
          </p:nvPr>
        </p:nvSpPr>
        <p:spPr>
          <a:xfrm>
            <a:off x="2416300" y="2750250"/>
            <a:ext cx="43113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30" name="Google Shape;130;p9"/>
          <p:cNvGrpSpPr/>
          <p:nvPr/>
        </p:nvGrpSpPr>
        <p:grpSpPr>
          <a:xfrm>
            <a:off x="-8216" y="-7676"/>
            <a:ext cx="9152158" cy="5151214"/>
            <a:chOff x="-8216" y="-7676"/>
            <a:chExt cx="9152158" cy="5151214"/>
          </a:xfrm>
        </p:grpSpPr>
        <p:grpSp>
          <p:nvGrpSpPr>
            <p:cNvPr id="131" name="Google Shape;131;p9"/>
            <p:cNvGrpSpPr/>
            <p:nvPr/>
          </p:nvGrpSpPr>
          <p:grpSpPr>
            <a:xfrm flipH="1">
              <a:off x="-8216" y="-7676"/>
              <a:ext cx="1740839" cy="5151214"/>
              <a:chOff x="7403150" y="-7665"/>
              <a:chExt cx="1740839" cy="5143499"/>
            </a:xfrm>
          </p:grpSpPr>
          <p:pic>
            <p:nvPicPr>
              <p:cNvPr id="132" name="Google Shape;132;p9"/>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33" name="Google Shape;133;p9"/>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134" name="Google Shape;134;p9"/>
            <p:cNvGrpSpPr/>
            <p:nvPr/>
          </p:nvGrpSpPr>
          <p:grpSpPr>
            <a:xfrm>
              <a:off x="7403103" y="-7673"/>
              <a:ext cx="1740839" cy="4209954"/>
              <a:chOff x="7403150" y="-7665"/>
              <a:chExt cx="1740839" cy="5143499"/>
            </a:xfrm>
          </p:grpSpPr>
          <p:pic>
            <p:nvPicPr>
              <p:cNvPr id="135" name="Google Shape;135;p9"/>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36" name="Google Shape;136;p9"/>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137" name="Google Shape;137;p9"/>
          <p:cNvGrpSpPr/>
          <p:nvPr/>
        </p:nvGrpSpPr>
        <p:grpSpPr>
          <a:xfrm>
            <a:off x="1209250" y="-1050800"/>
            <a:ext cx="6986775" cy="7160775"/>
            <a:chOff x="1209250" y="-1050800"/>
            <a:chExt cx="6986775" cy="7160775"/>
          </a:xfrm>
        </p:grpSpPr>
        <p:grpSp>
          <p:nvGrpSpPr>
            <p:cNvPr id="138" name="Google Shape;138;p9"/>
            <p:cNvGrpSpPr/>
            <p:nvPr/>
          </p:nvGrpSpPr>
          <p:grpSpPr>
            <a:xfrm>
              <a:off x="6605725" y="-1050800"/>
              <a:ext cx="1590300" cy="1590300"/>
              <a:chOff x="1296900" y="-1050800"/>
              <a:chExt cx="1590300" cy="1590300"/>
            </a:xfrm>
          </p:grpSpPr>
          <p:sp>
            <p:nvSpPr>
              <p:cNvPr id="139" name="Google Shape;139;p9"/>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140" name="Google Shape;140;p9"/>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nvGrpSpPr>
            <p:cNvPr id="141" name="Google Shape;141;p9"/>
            <p:cNvGrpSpPr/>
            <p:nvPr/>
          </p:nvGrpSpPr>
          <p:grpSpPr>
            <a:xfrm rot="10800000">
              <a:off x="1209250" y="4519675"/>
              <a:ext cx="1590300" cy="1590300"/>
              <a:chOff x="1296900" y="-1050800"/>
              <a:chExt cx="1590300" cy="1590300"/>
            </a:xfrm>
          </p:grpSpPr>
          <p:sp>
            <p:nvSpPr>
              <p:cNvPr id="142" name="Google Shape;142;p9"/>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143" name="Google Shape;143;p9"/>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grpSp>
      <p:grpSp>
        <p:nvGrpSpPr>
          <p:cNvPr id="144" name="Google Shape;144;p9"/>
          <p:cNvGrpSpPr/>
          <p:nvPr/>
        </p:nvGrpSpPr>
        <p:grpSpPr>
          <a:xfrm>
            <a:off x="343717" y="-1858775"/>
            <a:ext cx="9213487" cy="6695620"/>
            <a:chOff x="343717" y="-1858775"/>
            <a:chExt cx="9213487" cy="6695620"/>
          </a:xfrm>
        </p:grpSpPr>
        <p:pic>
          <p:nvPicPr>
            <p:cNvPr id="145" name="Google Shape;145;p9"/>
            <p:cNvPicPr preferRelativeResize="0"/>
            <p:nvPr/>
          </p:nvPicPr>
          <p:blipFill>
            <a:blip r:embed="rId3">
              <a:alphaModFix/>
            </a:blip>
            <a:stretch>
              <a:fillRect/>
            </a:stretch>
          </p:blipFill>
          <p:spPr>
            <a:xfrm flipH="1">
              <a:off x="343717" y="-1858775"/>
              <a:ext cx="827204" cy="4838699"/>
            </a:xfrm>
            <a:prstGeom prst="rect">
              <a:avLst/>
            </a:prstGeom>
            <a:noFill/>
            <a:ln>
              <a:noFill/>
            </a:ln>
          </p:spPr>
        </p:pic>
        <p:pic>
          <p:nvPicPr>
            <p:cNvPr id="146" name="Google Shape;146;p9"/>
            <p:cNvPicPr preferRelativeResize="0"/>
            <p:nvPr/>
          </p:nvPicPr>
          <p:blipFill>
            <a:blip r:embed="rId4">
              <a:alphaModFix/>
            </a:blip>
            <a:stretch>
              <a:fillRect/>
            </a:stretch>
          </p:blipFill>
          <p:spPr>
            <a:xfrm flipH="1">
              <a:off x="7182554" y="4202470"/>
              <a:ext cx="2374650" cy="634375"/>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71"/>
        <p:cNvGrpSpPr/>
        <p:nvPr/>
      </p:nvGrpSpPr>
      <p:grpSpPr>
        <a:xfrm>
          <a:off x="0" y="0"/>
          <a:ext cx="0" cy="0"/>
          <a:chOff x="0" y="0"/>
          <a:chExt cx="0" cy="0"/>
        </a:xfrm>
      </p:grpSpPr>
      <p:sp>
        <p:nvSpPr>
          <p:cNvPr id="172" name="Google Shape;17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3" name="Google Shape;173;p13"/>
          <p:cNvSpPr txBox="1">
            <a:spLocks noGrp="1"/>
          </p:cNvSpPr>
          <p:nvPr>
            <p:ph type="title" idx="2" hasCustomPrompt="1"/>
          </p:nvPr>
        </p:nvSpPr>
        <p:spPr>
          <a:xfrm>
            <a:off x="1886338" y="153187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4" name="Google Shape;174;p13"/>
          <p:cNvSpPr txBox="1">
            <a:spLocks noGrp="1"/>
          </p:cNvSpPr>
          <p:nvPr>
            <p:ph type="title" idx="3" hasCustomPrompt="1"/>
          </p:nvPr>
        </p:nvSpPr>
        <p:spPr>
          <a:xfrm>
            <a:off x="1886338" y="289995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5" name="Google Shape;175;p13"/>
          <p:cNvSpPr txBox="1">
            <a:spLocks noGrp="1"/>
          </p:cNvSpPr>
          <p:nvPr>
            <p:ph type="title" idx="4" hasCustomPrompt="1"/>
          </p:nvPr>
        </p:nvSpPr>
        <p:spPr>
          <a:xfrm>
            <a:off x="4204609" y="153187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 name="Google Shape;176;p13"/>
          <p:cNvSpPr txBox="1">
            <a:spLocks noGrp="1"/>
          </p:cNvSpPr>
          <p:nvPr>
            <p:ph type="title" idx="5" hasCustomPrompt="1"/>
          </p:nvPr>
        </p:nvSpPr>
        <p:spPr>
          <a:xfrm>
            <a:off x="4204609" y="289995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7" name="Google Shape;177;p13"/>
          <p:cNvSpPr txBox="1">
            <a:spLocks noGrp="1"/>
          </p:cNvSpPr>
          <p:nvPr>
            <p:ph type="title" idx="6" hasCustomPrompt="1"/>
          </p:nvPr>
        </p:nvSpPr>
        <p:spPr>
          <a:xfrm>
            <a:off x="6522888" y="153187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8" name="Google Shape;178;p13"/>
          <p:cNvSpPr txBox="1">
            <a:spLocks noGrp="1"/>
          </p:cNvSpPr>
          <p:nvPr>
            <p:ph type="title" idx="7" hasCustomPrompt="1"/>
          </p:nvPr>
        </p:nvSpPr>
        <p:spPr>
          <a:xfrm>
            <a:off x="6522888" y="2899953"/>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9" name="Google Shape;179;p13"/>
          <p:cNvSpPr txBox="1">
            <a:spLocks noGrp="1"/>
          </p:cNvSpPr>
          <p:nvPr>
            <p:ph type="subTitle" idx="1"/>
          </p:nvPr>
        </p:nvSpPr>
        <p:spPr>
          <a:xfrm>
            <a:off x="1476763" y="2049850"/>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0" name="Google Shape;180;p13"/>
          <p:cNvSpPr txBox="1">
            <a:spLocks noGrp="1"/>
          </p:cNvSpPr>
          <p:nvPr>
            <p:ph type="subTitle" idx="8"/>
          </p:nvPr>
        </p:nvSpPr>
        <p:spPr>
          <a:xfrm>
            <a:off x="3794961" y="2049850"/>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1" name="Google Shape;181;p13"/>
          <p:cNvSpPr txBox="1">
            <a:spLocks noGrp="1"/>
          </p:cNvSpPr>
          <p:nvPr>
            <p:ph type="subTitle" idx="9"/>
          </p:nvPr>
        </p:nvSpPr>
        <p:spPr>
          <a:xfrm>
            <a:off x="6113237" y="2049850"/>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2" name="Google Shape;182;p13"/>
          <p:cNvSpPr txBox="1">
            <a:spLocks noGrp="1"/>
          </p:cNvSpPr>
          <p:nvPr>
            <p:ph type="subTitle" idx="13"/>
          </p:nvPr>
        </p:nvSpPr>
        <p:spPr>
          <a:xfrm>
            <a:off x="1476763" y="3417996"/>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3" name="Google Shape;183;p13"/>
          <p:cNvSpPr txBox="1">
            <a:spLocks noGrp="1"/>
          </p:cNvSpPr>
          <p:nvPr>
            <p:ph type="subTitle" idx="14"/>
          </p:nvPr>
        </p:nvSpPr>
        <p:spPr>
          <a:xfrm>
            <a:off x="3794961" y="3417996"/>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84" name="Google Shape;184;p13"/>
          <p:cNvSpPr txBox="1">
            <a:spLocks noGrp="1"/>
          </p:cNvSpPr>
          <p:nvPr>
            <p:ph type="subTitle" idx="15"/>
          </p:nvPr>
        </p:nvSpPr>
        <p:spPr>
          <a:xfrm>
            <a:off x="6113237" y="3417996"/>
            <a:ext cx="1554000" cy="4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Bebas Neue"/>
              <a:buNone/>
              <a:defRPr sz="2000" b="1">
                <a:solidFill>
                  <a:schemeClr val="dk1"/>
                </a:solidFill>
                <a:latin typeface="Inter"/>
                <a:ea typeface="Inter"/>
                <a:cs typeface="Inter"/>
                <a:sym typeface="Inter"/>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185" name="Google Shape;185;p13"/>
          <p:cNvGrpSpPr/>
          <p:nvPr/>
        </p:nvGrpSpPr>
        <p:grpSpPr>
          <a:xfrm>
            <a:off x="-7608" y="-7675"/>
            <a:ext cx="9151598" cy="5143406"/>
            <a:chOff x="-7608" y="-7675"/>
            <a:chExt cx="9151598" cy="5143406"/>
          </a:xfrm>
        </p:grpSpPr>
        <p:grpSp>
          <p:nvGrpSpPr>
            <p:cNvPr id="186" name="Google Shape;186;p13"/>
            <p:cNvGrpSpPr/>
            <p:nvPr/>
          </p:nvGrpSpPr>
          <p:grpSpPr>
            <a:xfrm flipH="1">
              <a:off x="-7608" y="539500"/>
              <a:ext cx="1384837" cy="4596231"/>
              <a:chOff x="7403150" y="-7665"/>
              <a:chExt cx="1740839" cy="5143499"/>
            </a:xfrm>
          </p:grpSpPr>
          <p:pic>
            <p:nvPicPr>
              <p:cNvPr id="187" name="Google Shape;187;p1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88" name="Google Shape;188;p1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189" name="Google Shape;189;p13"/>
            <p:cNvGrpSpPr/>
            <p:nvPr/>
          </p:nvGrpSpPr>
          <p:grpSpPr>
            <a:xfrm>
              <a:off x="7759152" y="-7675"/>
              <a:ext cx="1384837" cy="4496961"/>
              <a:chOff x="7403150" y="-7665"/>
              <a:chExt cx="1740839" cy="5143499"/>
            </a:xfrm>
          </p:grpSpPr>
          <p:pic>
            <p:nvPicPr>
              <p:cNvPr id="190" name="Google Shape;190;p13"/>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191" name="Google Shape;191;p13"/>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192" name="Google Shape;192;p13"/>
          <p:cNvGrpSpPr/>
          <p:nvPr/>
        </p:nvGrpSpPr>
        <p:grpSpPr>
          <a:xfrm>
            <a:off x="-2501098" y="-287702"/>
            <a:ext cx="12688749" cy="5604279"/>
            <a:chOff x="-2501098" y="-287702"/>
            <a:chExt cx="12688749" cy="5604279"/>
          </a:xfrm>
        </p:grpSpPr>
        <p:pic>
          <p:nvPicPr>
            <p:cNvPr id="193" name="Google Shape;193;p13"/>
            <p:cNvPicPr preferRelativeResize="0"/>
            <p:nvPr/>
          </p:nvPicPr>
          <p:blipFill>
            <a:blip r:embed="rId3">
              <a:alphaModFix/>
            </a:blip>
            <a:stretch>
              <a:fillRect/>
            </a:stretch>
          </p:blipFill>
          <p:spPr>
            <a:xfrm rot="5400000">
              <a:off x="7354700" y="2483625"/>
              <a:ext cx="827204" cy="4838699"/>
            </a:xfrm>
            <a:prstGeom prst="rect">
              <a:avLst/>
            </a:prstGeom>
            <a:noFill/>
            <a:ln>
              <a:noFill/>
            </a:ln>
          </p:spPr>
        </p:pic>
        <p:pic>
          <p:nvPicPr>
            <p:cNvPr id="194" name="Google Shape;194;p13"/>
            <p:cNvPicPr preferRelativeResize="0"/>
            <p:nvPr/>
          </p:nvPicPr>
          <p:blipFill>
            <a:blip r:embed="rId3">
              <a:alphaModFix/>
            </a:blip>
            <a:stretch>
              <a:fillRect/>
            </a:stretch>
          </p:blipFill>
          <p:spPr>
            <a:xfrm rot="5400000">
              <a:off x="-495350" y="-2293450"/>
              <a:ext cx="827204" cy="4838699"/>
            </a:xfrm>
            <a:prstGeom prst="rect">
              <a:avLst/>
            </a:prstGeom>
            <a:noFill/>
            <a:ln>
              <a:noFill/>
            </a:ln>
          </p:spPr>
        </p:pic>
      </p:grpSp>
      <p:grpSp>
        <p:nvGrpSpPr>
          <p:cNvPr id="195" name="Google Shape;195;p13"/>
          <p:cNvGrpSpPr/>
          <p:nvPr/>
        </p:nvGrpSpPr>
        <p:grpSpPr>
          <a:xfrm rot="10800000">
            <a:off x="534725" y="4604000"/>
            <a:ext cx="1590300" cy="1590300"/>
            <a:chOff x="1296900" y="-1050800"/>
            <a:chExt cx="1590300" cy="1590300"/>
          </a:xfrm>
        </p:grpSpPr>
        <p:sp>
          <p:nvSpPr>
            <p:cNvPr id="196" name="Google Shape;196;p13"/>
            <p:cNvSpPr/>
            <p:nvPr/>
          </p:nvSpPr>
          <p:spPr>
            <a:xfrm rot="10800000">
              <a:off x="1296900" y="-1050800"/>
              <a:ext cx="1590300" cy="1590300"/>
            </a:xfrm>
            <a:prstGeom prst="blockArc">
              <a:avLst>
                <a:gd name="adj1" fmla="val 10800000"/>
                <a:gd name="adj2" fmla="val 21555752"/>
                <a:gd name="adj3" fmla="val 10523"/>
              </a:avLst>
            </a:prstGeom>
            <a:solidFill>
              <a:srgbClr val="73B7DC">
                <a:alpha val="557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sp>
          <p:nvSpPr>
            <p:cNvPr id="197" name="Google Shape;197;p13"/>
            <p:cNvSpPr/>
            <p:nvPr/>
          </p:nvSpPr>
          <p:spPr>
            <a:xfrm rot="10800000">
              <a:off x="1457925" y="-889850"/>
              <a:ext cx="1268400" cy="1268400"/>
            </a:xfrm>
            <a:prstGeom prst="blockArc">
              <a:avLst>
                <a:gd name="adj1" fmla="val 10800000"/>
                <a:gd name="adj2" fmla="val 21555752"/>
                <a:gd name="adj3" fmla="val 10523"/>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Kanit Light"/>
                <a:ea typeface="Kanit Light"/>
                <a:cs typeface="Kanit Light"/>
                <a:sym typeface="Kanit Light"/>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77"/>
        <p:cNvGrpSpPr/>
        <p:nvPr/>
      </p:nvGrpSpPr>
      <p:grpSpPr>
        <a:xfrm>
          <a:off x="0" y="0"/>
          <a:ext cx="0" cy="0"/>
          <a:chOff x="0" y="0"/>
          <a:chExt cx="0" cy="0"/>
        </a:xfrm>
      </p:grpSpPr>
      <p:sp>
        <p:nvSpPr>
          <p:cNvPr id="278" name="Google Shape;27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79" name="Google Shape;279;p18"/>
          <p:cNvGrpSpPr/>
          <p:nvPr/>
        </p:nvGrpSpPr>
        <p:grpSpPr>
          <a:xfrm>
            <a:off x="-8216" y="-7676"/>
            <a:ext cx="9152166" cy="5151214"/>
            <a:chOff x="-8216" y="-7676"/>
            <a:chExt cx="9152166" cy="5151214"/>
          </a:xfrm>
        </p:grpSpPr>
        <p:grpSp>
          <p:nvGrpSpPr>
            <p:cNvPr id="280" name="Google Shape;280;p18"/>
            <p:cNvGrpSpPr/>
            <p:nvPr/>
          </p:nvGrpSpPr>
          <p:grpSpPr>
            <a:xfrm flipH="1">
              <a:off x="-8216" y="-7676"/>
              <a:ext cx="1740839" cy="5151214"/>
              <a:chOff x="7403150" y="-7665"/>
              <a:chExt cx="1740839" cy="5143499"/>
            </a:xfrm>
          </p:grpSpPr>
          <p:pic>
            <p:nvPicPr>
              <p:cNvPr id="281" name="Google Shape;281;p18"/>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282" name="Google Shape;282;p18"/>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283" name="Google Shape;283;p18"/>
            <p:cNvGrpSpPr/>
            <p:nvPr/>
          </p:nvGrpSpPr>
          <p:grpSpPr>
            <a:xfrm>
              <a:off x="7686900" y="-7675"/>
              <a:ext cx="1457050" cy="4516800"/>
              <a:chOff x="7686947" y="-7668"/>
              <a:chExt cx="1457050" cy="5518387"/>
            </a:xfrm>
          </p:grpSpPr>
          <p:pic>
            <p:nvPicPr>
              <p:cNvPr id="284" name="Google Shape;284;p18"/>
              <p:cNvPicPr preferRelativeResize="0"/>
              <p:nvPr/>
            </p:nvPicPr>
            <p:blipFill>
              <a:blip r:embed="rId2">
                <a:alphaModFix/>
              </a:blip>
              <a:stretch>
                <a:fillRect/>
              </a:stretch>
            </p:blipFill>
            <p:spPr>
              <a:xfrm flipH="1">
                <a:off x="7994914" y="-7668"/>
                <a:ext cx="1149083" cy="5518387"/>
              </a:xfrm>
              <a:prstGeom prst="rect">
                <a:avLst/>
              </a:prstGeom>
              <a:noFill/>
              <a:ln>
                <a:noFill/>
              </a:ln>
            </p:spPr>
          </p:pic>
          <p:pic>
            <p:nvPicPr>
              <p:cNvPr id="285" name="Google Shape;285;p18"/>
              <p:cNvPicPr preferRelativeResize="0"/>
              <p:nvPr/>
            </p:nvPicPr>
            <p:blipFill>
              <a:blip r:embed="rId2">
                <a:alphaModFix/>
              </a:blip>
              <a:stretch>
                <a:fillRect/>
              </a:stretch>
            </p:blipFill>
            <p:spPr>
              <a:xfrm flipH="1">
                <a:off x="7686947" y="-7668"/>
                <a:ext cx="1149083" cy="5518387"/>
              </a:xfrm>
              <a:prstGeom prst="rect">
                <a:avLst/>
              </a:prstGeom>
              <a:noFill/>
              <a:ln>
                <a:noFill/>
              </a:ln>
            </p:spPr>
          </p:pic>
        </p:grpSp>
      </p:grpSp>
      <p:grpSp>
        <p:nvGrpSpPr>
          <p:cNvPr id="286" name="Google Shape;286;p18"/>
          <p:cNvGrpSpPr/>
          <p:nvPr/>
        </p:nvGrpSpPr>
        <p:grpSpPr>
          <a:xfrm>
            <a:off x="-69565" y="4082975"/>
            <a:ext cx="10187394" cy="4838699"/>
            <a:chOff x="-69565" y="4082975"/>
            <a:chExt cx="10187394" cy="4838699"/>
          </a:xfrm>
        </p:grpSpPr>
        <p:pic>
          <p:nvPicPr>
            <p:cNvPr id="287" name="Google Shape;287;p18"/>
            <p:cNvPicPr preferRelativeResize="0"/>
            <p:nvPr/>
          </p:nvPicPr>
          <p:blipFill>
            <a:blip r:embed="rId3">
              <a:alphaModFix/>
            </a:blip>
            <a:stretch>
              <a:fillRect/>
            </a:stretch>
          </p:blipFill>
          <p:spPr>
            <a:xfrm flipH="1">
              <a:off x="-69565" y="4082975"/>
              <a:ext cx="827204" cy="4838699"/>
            </a:xfrm>
            <a:prstGeom prst="rect">
              <a:avLst/>
            </a:prstGeom>
            <a:noFill/>
            <a:ln>
              <a:noFill/>
            </a:ln>
          </p:spPr>
        </p:pic>
        <p:pic>
          <p:nvPicPr>
            <p:cNvPr id="288" name="Google Shape;288;p18"/>
            <p:cNvPicPr preferRelativeResize="0"/>
            <p:nvPr/>
          </p:nvPicPr>
          <p:blipFill>
            <a:blip r:embed="rId4">
              <a:alphaModFix/>
            </a:blip>
            <a:stretch>
              <a:fillRect/>
            </a:stretch>
          </p:blipFill>
          <p:spPr>
            <a:xfrm>
              <a:off x="7743179" y="4509120"/>
              <a:ext cx="2374650" cy="634375"/>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408"/>
        <p:cNvGrpSpPr/>
        <p:nvPr/>
      </p:nvGrpSpPr>
      <p:grpSpPr>
        <a:xfrm>
          <a:off x="0" y="0"/>
          <a:ext cx="0" cy="0"/>
          <a:chOff x="0" y="0"/>
          <a:chExt cx="0" cy="0"/>
        </a:xfrm>
      </p:grpSpPr>
      <p:sp>
        <p:nvSpPr>
          <p:cNvPr id="409" name="Google Shape;409;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0" name="Google Shape;410;p26"/>
          <p:cNvSpPr txBox="1">
            <a:spLocks noGrp="1"/>
          </p:cNvSpPr>
          <p:nvPr>
            <p:ph type="subTitle" idx="1"/>
          </p:nvPr>
        </p:nvSpPr>
        <p:spPr>
          <a:xfrm>
            <a:off x="4740865" y="1875650"/>
            <a:ext cx="3006300" cy="223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11" name="Google Shape;411;p26"/>
          <p:cNvSpPr txBox="1">
            <a:spLocks noGrp="1"/>
          </p:cNvSpPr>
          <p:nvPr>
            <p:ph type="subTitle" idx="2"/>
          </p:nvPr>
        </p:nvSpPr>
        <p:spPr>
          <a:xfrm>
            <a:off x="1396835" y="1875650"/>
            <a:ext cx="3006300" cy="2236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412" name="Google Shape;412;p26"/>
          <p:cNvGrpSpPr/>
          <p:nvPr/>
        </p:nvGrpSpPr>
        <p:grpSpPr>
          <a:xfrm>
            <a:off x="-7665" y="-7776"/>
            <a:ext cx="9151654" cy="5143499"/>
            <a:chOff x="-7665" y="-7776"/>
            <a:chExt cx="9151654" cy="5143499"/>
          </a:xfrm>
        </p:grpSpPr>
        <p:grpSp>
          <p:nvGrpSpPr>
            <p:cNvPr id="413" name="Google Shape;413;p26"/>
            <p:cNvGrpSpPr/>
            <p:nvPr/>
          </p:nvGrpSpPr>
          <p:grpSpPr>
            <a:xfrm flipH="1">
              <a:off x="-7665" y="-7776"/>
              <a:ext cx="1384837" cy="5143499"/>
              <a:chOff x="7403150" y="-7665"/>
              <a:chExt cx="1740839" cy="5143499"/>
            </a:xfrm>
          </p:grpSpPr>
          <p:pic>
            <p:nvPicPr>
              <p:cNvPr id="414" name="Google Shape;414;p26"/>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415" name="Google Shape;415;p26"/>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nvGrpSpPr>
            <p:cNvPr id="416" name="Google Shape;416;p26"/>
            <p:cNvGrpSpPr/>
            <p:nvPr/>
          </p:nvGrpSpPr>
          <p:grpSpPr>
            <a:xfrm>
              <a:off x="7759152" y="519225"/>
              <a:ext cx="1384837" cy="4616290"/>
              <a:chOff x="7403150" y="-7665"/>
              <a:chExt cx="1740839" cy="5143499"/>
            </a:xfrm>
          </p:grpSpPr>
          <p:pic>
            <p:nvPicPr>
              <p:cNvPr id="417" name="Google Shape;417;p26"/>
              <p:cNvPicPr preferRelativeResize="0"/>
              <p:nvPr/>
            </p:nvPicPr>
            <p:blipFill>
              <a:blip r:embed="rId2">
                <a:alphaModFix/>
              </a:blip>
              <a:stretch>
                <a:fillRect/>
              </a:stretch>
            </p:blipFill>
            <p:spPr>
              <a:xfrm flipH="1">
                <a:off x="7771100" y="-7665"/>
                <a:ext cx="1372889" cy="5143499"/>
              </a:xfrm>
              <a:prstGeom prst="rect">
                <a:avLst/>
              </a:prstGeom>
              <a:noFill/>
              <a:ln>
                <a:noFill/>
              </a:ln>
            </p:spPr>
          </p:pic>
          <p:pic>
            <p:nvPicPr>
              <p:cNvPr id="418" name="Google Shape;418;p26"/>
              <p:cNvPicPr preferRelativeResize="0"/>
              <p:nvPr/>
            </p:nvPicPr>
            <p:blipFill>
              <a:blip r:embed="rId2">
                <a:alphaModFix/>
              </a:blip>
              <a:stretch>
                <a:fillRect/>
              </a:stretch>
            </p:blipFill>
            <p:spPr>
              <a:xfrm flipH="1">
                <a:off x="7403150" y="-7665"/>
                <a:ext cx="1372889" cy="5143499"/>
              </a:xfrm>
              <a:prstGeom prst="rect">
                <a:avLst/>
              </a:prstGeom>
              <a:noFill/>
              <a:ln>
                <a:noFill/>
              </a:ln>
            </p:spPr>
          </p:pic>
        </p:grpSp>
      </p:grpSp>
      <p:grpSp>
        <p:nvGrpSpPr>
          <p:cNvPr id="419" name="Google Shape;419;p26"/>
          <p:cNvGrpSpPr/>
          <p:nvPr/>
        </p:nvGrpSpPr>
        <p:grpSpPr>
          <a:xfrm>
            <a:off x="160024" y="-115153"/>
            <a:ext cx="10819263" cy="5485586"/>
            <a:chOff x="160024" y="-115153"/>
            <a:chExt cx="10819263" cy="5485586"/>
          </a:xfrm>
        </p:grpSpPr>
        <p:pic>
          <p:nvPicPr>
            <p:cNvPr id="420" name="Google Shape;420;p26"/>
            <p:cNvPicPr preferRelativeResize="0"/>
            <p:nvPr/>
          </p:nvPicPr>
          <p:blipFill>
            <a:blip r:embed="rId3">
              <a:alphaModFix/>
            </a:blip>
            <a:stretch>
              <a:fillRect/>
            </a:stretch>
          </p:blipFill>
          <p:spPr>
            <a:xfrm rot="5400000">
              <a:off x="-710114" y="3865920"/>
              <a:ext cx="2374650" cy="634375"/>
            </a:xfrm>
            <a:prstGeom prst="rect">
              <a:avLst/>
            </a:prstGeom>
            <a:noFill/>
            <a:ln>
              <a:noFill/>
            </a:ln>
          </p:spPr>
        </p:pic>
        <p:pic>
          <p:nvPicPr>
            <p:cNvPr id="421" name="Google Shape;421;p26"/>
            <p:cNvPicPr preferRelativeResize="0"/>
            <p:nvPr/>
          </p:nvPicPr>
          <p:blipFill>
            <a:blip r:embed="rId4">
              <a:alphaModFix/>
            </a:blip>
            <a:stretch>
              <a:fillRect/>
            </a:stretch>
          </p:blipFill>
          <p:spPr>
            <a:xfrm rot="5400000" flipH="1">
              <a:off x="8806713" y="-1653352"/>
              <a:ext cx="634375" cy="3710772"/>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Inter"/>
              <a:buNone/>
              <a:defRPr sz="3000" b="1">
                <a:solidFill>
                  <a:schemeClr val="dk1"/>
                </a:solidFill>
                <a:latin typeface="Inter"/>
                <a:ea typeface="Inter"/>
                <a:cs typeface="Inter"/>
                <a:sym typeface="Inter"/>
              </a:defRPr>
            </a:lvl1pPr>
            <a:lvl2pPr lvl="1"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2pPr>
            <a:lvl3pPr lvl="2"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3pPr>
            <a:lvl4pPr lvl="3"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4pPr>
            <a:lvl5pPr lvl="4"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5pPr>
            <a:lvl6pPr lvl="5"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6pPr>
            <a:lvl7pPr lvl="6"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7pPr>
            <a:lvl8pPr lvl="7"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8pPr>
            <a:lvl9pPr lvl="8" rtl="0">
              <a:spcBef>
                <a:spcPts val="0"/>
              </a:spcBef>
              <a:spcAft>
                <a:spcPts val="0"/>
              </a:spcAft>
              <a:buClr>
                <a:schemeClr val="dk1"/>
              </a:buClr>
              <a:buSzPts val="3500"/>
              <a:buFont typeface="Inter"/>
              <a:buNone/>
              <a:defRPr sz="3500" b="1">
                <a:solidFill>
                  <a:schemeClr val="dk1"/>
                </a:solidFill>
                <a:latin typeface="Inter"/>
                <a:ea typeface="Inter"/>
                <a:cs typeface="Inter"/>
                <a:sym typeface="Inter"/>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1pPr>
            <a:lvl2pPr marL="914400" lvl="1"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2pPr>
            <a:lvl3pPr marL="1371600" lvl="2"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3pPr>
            <a:lvl4pPr marL="1828800" lvl="3"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4pPr>
            <a:lvl5pPr marL="2286000" lvl="4"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5pPr>
            <a:lvl6pPr marL="2743200" lvl="5"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6pPr>
            <a:lvl7pPr marL="3200400" lvl="6"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7pPr>
            <a:lvl8pPr marL="3657600" lvl="7"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8pPr>
            <a:lvl9pPr marL="4114800" lvl="8" indent="-304800" rtl="0">
              <a:lnSpc>
                <a:spcPct val="100000"/>
              </a:lnSpc>
              <a:spcBef>
                <a:spcPts val="0"/>
              </a:spcBef>
              <a:spcAft>
                <a:spcPts val="0"/>
              </a:spcAft>
              <a:buClr>
                <a:schemeClr val="dk1"/>
              </a:buClr>
              <a:buSzPts val="1200"/>
              <a:buFont typeface="Inter Light"/>
              <a:buChar char="■"/>
              <a:defRPr sz="1200">
                <a:solidFill>
                  <a:schemeClr val="dk1"/>
                </a:solidFill>
                <a:latin typeface="Inter Light"/>
                <a:ea typeface="Inter Light"/>
                <a:cs typeface="Inter Light"/>
                <a:sym typeface="Inter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59" r:id="rId7"/>
    <p:sldLayoutId id="2147483664" r:id="rId8"/>
    <p:sldLayoutId id="2147483672" r:id="rId9"/>
    <p:sldLayoutId id="2147483678" r:id="rId10"/>
    <p:sldLayoutId id="214748367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61"/>
        <p:cNvGrpSpPr/>
        <p:nvPr/>
      </p:nvGrpSpPr>
      <p:grpSpPr>
        <a:xfrm>
          <a:off x="0" y="0"/>
          <a:ext cx="0" cy="0"/>
          <a:chOff x="0" y="0"/>
          <a:chExt cx="0" cy="0"/>
        </a:xfrm>
      </p:grpSpPr>
      <p:sp>
        <p:nvSpPr>
          <p:cNvPr id="562" name="Google Shape;562;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563" name="Google Shape;563;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hyperlink" Target="http://bit.ly/33VAFh3" TargetMode="External"/><Relationship Id="rId11" Type="http://schemas.openxmlformats.org/officeDocument/2006/relationships/hyperlink" Target="https://www.videvo.net/?utm_source=slidesgo_template&amp;utm_medium=referral-link&amp;utm_campaign=sg_resources&amp;utm_content=videvo" TargetMode="External"/><Relationship Id="rId5" Type="http://schemas.openxmlformats.org/officeDocument/2006/relationships/hyperlink" Target="http://bit.ly/30B07Gq"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8356D"/>
        </a:solidFill>
        <a:effectLst/>
      </p:bgPr>
    </p:bg>
    <p:spTree>
      <p:nvGrpSpPr>
        <p:cNvPr id="1" name="Shape 570"/>
        <p:cNvGrpSpPr/>
        <p:nvPr/>
      </p:nvGrpSpPr>
      <p:grpSpPr>
        <a:xfrm>
          <a:off x="0" y="0"/>
          <a:ext cx="0" cy="0"/>
          <a:chOff x="0" y="0"/>
          <a:chExt cx="0" cy="0"/>
        </a:xfrm>
      </p:grpSpPr>
      <p:pic>
        <p:nvPicPr>
          <p:cNvPr id="3" name="Picture 2">
            <a:extLst>
              <a:ext uri="{FF2B5EF4-FFF2-40B4-BE49-F238E27FC236}">
                <a16:creationId xmlns:a16="http://schemas.microsoft.com/office/drawing/2014/main" id="{323DF4B1-111E-F67D-A116-A8AB275E28F4}"/>
              </a:ext>
            </a:extLst>
          </p:cNvPr>
          <p:cNvPicPr>
            <a:picLocks noChangeAspect="1"/>
          </p:cNvPicPr>
          <p:nvPr/>
        </p:nvPicPr>
        <p:blipFill>
          <a:blip r:embed="rId3">
            <a:alphaModFix amt="12000"/>
            <a:extLst>
              <a:ext uri="{BEBA8EAE-BF5A-486C-A8C5-ECC9F3942E4B}">
                <a14:imgProps xmlns:a14="http://schemas.microsoft.com/office/drawing/2010/main">
                  <a14:imgLayer r:embed="rId4">
                    <a14:imgEffect>
                      <a14:saturation sat="200000"/>
                    </a14:imgEffect>
                  </a14:imgLayer>
                </a14:imgProps>
              </a:ext>
            </a:extLst>
          </a:blip>
          <a:stretch>
            <a:fillRect/>
          </a:stretch>
        </p:blipFill>
        <p:spPr>
          <a:xfrm>
            <a:off x="1354" y="0"/>
            <a:ext cx="9141292" cy="5143500"/>
          </a:xfrm>
          <a:prstGeom prst="rect">
            <a:avLst/>
          </a:prstGeom>
        </p:spPr>
      </p:pic>
      <p:sp>
        <p:nvSpPr>
          <p:cNvPr id="571" name="Google Shape;571;p37"/>
          <p:cNvSpPr txBox="1">
            <a:spLocks noGrp="1"/>
          </p:cNvSpPr>
          <p:nvPr>
            <p:ph type="ctrTitle"/>
          </p:nvPr>
        </p:nvSpPr>
        <p:spPr>
          <a:xfrm>
            <a:off x="311426" y="1232452"/>
            <a:ext cx="8521147" cy="2217406"/>
          </a:xfrm>
          <a:prstGeom prst="rect">
            <a:avLst/>
          </a:prstGeom>
          <a:ln>
            <a:noFill/>
          </a:ln>
        </p:spPr>
        <p:txBody>
          <a:bodyPr spcFirstLastPara="1" wrap="square" lIns="91425" tIns="91425" rIns="91425" bIns="91425" anchor="b" anchorCtr="0">
            <a:noAutofit/>
          </a:bodyPr>
          <a:lstStyle/>
          <a:p>
            <a:pPr marL="0" lvl="0" indent="0" rtl="0">
              <a:spcBef>
                <a:spcPts val="0"/>
              </a:spcBef>
              <a:spcAft>
                <a:spcPts val="0"/>
              </a:spcAft>
              <a:buNone/>
            </a:pPr>
            <a:r>
              <a:rPr lang="en-US" sz="44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Health Outcomes Across States</a:t>
            </a:r>
            <a:r>
              <a:rPr lang="en-US" sz="20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 </a:t>
            </a:r>
            <a:r>
              <a:rPr lang="en-US" sz="32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Evaluating the Impact of Insurance and Preventative Care</a:t>
            </a:r>
            <a:endParaRPr sz="160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572" name="Google Shape;572;p37"/>
          <p:cNvSpPr txBox="1">
            <a:spLocks noGrp="1"/>
          </p:cNvSpPr>
          <p:nvPr>
            <p:ph type="subTitle" idx="1"/>
          </p:nvPr>
        </p:nvSpPr>
        <p:spPr>
          <a:xfrm>
            <a:off x="569842" y="3551583"/>
            <a:ext cx="8262731" cy="69113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err="1"/>
              <a:t>Karthika</a:t>
            </a:r>
            <a:r>
              <a:rPr lang="en-US" sz="1800" dirty="0"/>
              <a:t> Prasad, Tammy Hardman, Katherine Gonzalez, Elaine McCall</a:t>
            </a:r>
          </a:p>
        </p:txBody>
      </p:sp>
    </p:spTree>
    <p:extLst>
      <p:ext uri="{BB962C8B-B14F-4D97-AF65-F5344CB8AC3E}">
        <p14:creationId xmlns:p14="http://schemas.microsoft.com/office/powerpoint/2010/main" val="10026873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3" name="Google Shape;126;p22">
            <a:extLst>
              <a:ext uri="{FF2B5EF4-FFF2-40B4-BE49-F238E27FC236}">
                <a16:creationId xmlns:a16="http://schemas.microsoft.com/office/drawing/2014/main" id="{4983DD9D-9F95-B345-9AA4-95658E79DE62}"/>
              </a:ext>
            </a:extLst>
          </p:cNvPr>
          <p:cNvPicPr preferRelativeResize="0"/>
          <p:nvPr/>
        </p:nvPicPr>
        <p:blipFill>
          <a:blip r:embed="rId3">
            <a:alphaModFix/>
          </a:blip>
          <a:stretch>
            <a:fillRect/>
          </a:stretch>
        </p:blipFill>
        <p:spPr>
          <a:xfrm>
            <a:off x="1943101" y="1608881"/>
            <a:ext cx="5302651" cy="3486193"/>
          </a:xfrm>
          <a:prstGeom prst="rect">
            <a:avLst/>
          </a:prstGeom>
          <a:noFill/>
          <a:ln>
            <a:noFill/>
          </a:ln>
        </p:spPr>
      </p:pic>
      <p:pic>
        <p:nvPicPr>
          <p:cNvPr id="5" name="Google Shape;125;p22">
            <a:extLst>
              <a:ext uri="{FF2B5EF4-FFF2-40B4-BE49-F238E27FC236}">
                <a16:creationId xmlns:a16="http://schemas.microsoft.com/office/drawing/2014/main" id="{3BEA7FCE-3E63-048A-04BF-409C503219D7}"/>
              </a:ext>
            </a:extLst>
          </p:cNvPr>
          <p:cNvPicPr preferRelativeResize="0"/>
          <p:nvPr/>
        </p:nvPicPr>
        <p:blipFill>
          <a:blip r:embed="rId4">
            <a:alphaModFix/>
          </a:blip>
          <a:stretch>
            <a:fillRect/>
          </a:stretch>
        </p:blipFill>
        <p:spPr>
          <a:xfrm>
            <a:off x="1470087" y="-3686"/>
            <a:ext cx="6203825" cy="1486149"/>
          </a:xfrm>
          <a:prstGeom prst="rect">
            <a:avLst/>
          </a:prstGeom>
          <a:noFill/>
          <a:ln>
            <a:noFill/>
          </a:ln>
        </p:spPr>
      </p:pic>
      <p:sp>
        <p:nvSpPr>
          <p:cNvPr id="6" name="Google Shape;128;p22">
            <a:extLst>
              <a:ext uri="{FF2B5EF4-FFF2-40B4-BE49-F238E27FC236}">
                <a16:creationId xmlns:a16="http://schemas.microsoft.com/office/drawing/2014/main" id="{FE545AF5-7B10-B177-7FB1-1EF44844CA91}"/>
              </a:ext>
            </a:extLst>
          </p:cNvPr>
          <p:cNvSpPr txBox="1"/>
          <p:nvPr/>
        </p:nvSpPr>
        <p:spPr>
          <a:xfrm>
            <a:off x="1470087" y="451413"/>
            <a:ext cx="3311400" cy="205326"/>
          </a:xfrm>
          <a:prstGeom prst="rect">
            <a:avLst/>
          </a:prstGeom>
          <a:noFill/>
          <a:ln w="19050" cap="flat" cmpd="sng">
            <a:solidFill>
              <a:srgbClr val="674EA7"/>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endParaRPr>
          </a:p>
        </p:txBody>
      </p:sp>
    </p:spTree>
    <p:extLst>
      <p:ext uri="{BB962C8B-B14F-4D97-AF65-F5344CB8AC3E}">
        <p14:creationId xmlns:p14="http://schemas.microsoft.com/office/powerpoint/2010/main" val="4206355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4" name="Google Shape;133;p23">
            <a:extLst>
              <a:ext uri="{FF2B5EF4-FFF2-40B4-BE49-F238E27FC236}">
                <a16:creationId xmlns:a16="http://schemas.microsoft.com/office/drawing/2014/main" id="{3A3AEEEE-90DC-FC7B-9D0D-5D02619D0B0D}"/>
              </a:ext>
            </a:extLst>
          </p:cNvPr>
          <p:cNvPicPr preferRelativeResize="0"/>
          <p:nvPr/>
        </p:nvPicPr>
        <p:blipFill>
          <a:blip r:embed="rId3">
            <a:alphaModFix/>
          </a:blip>
          <a:stretch>
            <a:fillRect/>
          </a:stretch>
        </p:blipFill>
        <p:spPr>
          <a:xfrm>
            <a:off x="671628" y="0"/>
            <a:ext cx="7800743" cy="5143500"/>
          </a:xfrm>
          <a:prstGeom prst="rect">
            <a:avLst/>
          </a:prstGeom>
          <a:noFill/>
          <a:ln>
            <a:noFill/>
          </a:ln>
        </p:spPr>
      </p:pic>
    </p:spTree>
    <p:extLst>
      <p:ext uri="{BB962C8B-B14F-4D97-AF65-F5344CB8AC3E}">
        <p14:creationId xmlns:p14="http://schemas.microsoft.com/office/powerpoint/2010/main" val="2974050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573429" y="317178"/>
            <a:ext cx="8420100"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Question 1 Conclusion</a:t>
            </a:r>
            <a:endParaRPr dirty="0"/>
          </a:p>
        </p:txBody>
      </p:sp>
      <p:sp>
        <p:nvSpPr>
          <p:cNvPr id="623" name="Google Shape;623;p43"/>
          <p:cNvSpPr txBox="1">
            <a:spLocks noGrp="1"/>
          </p:cNvSpPr>
          <p:nvPr>
            <p:ph type="subTitle" idx="4294967295"/>
          </p:nvPr>
        </p:nvSpPr>
        <p:spPr>
          <a:xfrm>
            <a:off x="694531" y="890266"/>
            <a:ext cx="7754937" cy="3416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300" b="1" dirty="0">
                <a:solidFill>
                  <a:schemeClr val="dk1"/>
                </a:solidFill>
              </a:rPr>
              <a:t>Is there a correlation between the percentage of uninsured adults and premature mortality rates per state? </a:t>
            </a:r>
          </a:p>
          <a:p>
            <a:pPr marL="0" lvl="0" indent="0" algn="l" rtl="0">
              <a:lnSpc>
                <a:spcPct val="100000"/>
              </a:lnSpc>
              <a:spcBef>
                <a:spcPts val="0"/>
              </a:spcBef>
              <a:spcAft>
                <a:spcPts val="0"/>
              </a:spcAft>
              <a:buNone/>
            </a:pPr>
            <a:endParaRPr lang="en-US" sz="1300" dirty="0"/>
          </a:p>
          <a:p>
            <a:pPr marL="0" lvl="0" indent="0" algn="l" rtl="0">
              <a:lnSpc>
                <a:spcPct val="100000"/>
              </a:lnSpc>
              <a:spcBef>
                <a:spcPts val="0"/>
              </a:spcBef>
              <a:spcAft>
                <a:spcPts val="0"/>
              </a:spcAft>
              <a:buNone/>
            </a:pPr>
            <a:r>
              <a:rPr lang="en-US" sz="1300" b="1" dirty="0">
                <a:solidFill>
                  <a:schemeClr val="dk1"/>
                </a:solidFill>
              </a:rPr>
              <a:t>Conclusion: </a:t>
            </a:r>
            <a:r>
              <a:rPr lang="en-US" sz="1300" dirty="0">
                <a:solidFill>
                  <a:schemeClr val="dk1"/>
                </a:solidFill>
              </a:rPr>
              <a:t>Yes, the Pearson correlation factor was between 0.3 and 0.4 for avoidable, treatable, and preventable deaths compared to the percentage uninsured per state.  This shows a consistent moderate correlation. Which indicates that having insurance is a factor, albeit unlikely to be the only factor.</a:t>
            </a:r>
          </a:p>
          <a:p>
            <a:pPr marL="0" lvl="0" indent="0" algn="l" rtl="0">
              <a:lnSpc>
                <a:spcPct val="100000"/>
              </a:lnSpc>
              <a:spcBef>
                <a:spcPts val="1000"/>
              </a:spcBef>
              <a:spcAft>
                <a:spcPts val="0"/>
              </a:spcAft>
              <a:buNone/>
            </a:pPr>
            <a:r>
              <a:rPr lang="en-US" sz="1300" b="1" dirty="0">
                <a:solidFill>
                  <a:schemeClr val="dk1"/>
                </a:solidFill>
              </a:rPr>
              <a:t>Problem:</a:t>
            </a:r>
            <a:r>
              <a:rPr lang="en-US" sz="1300" dirty="0">
                <a:solidFill>
                  <a:schemeClr val="dk1"/>
                </a:solidFill>
              </a:rPr>
              <a:t> Finding a way to compare percentages to date measured per 100k population as 1-to-1 comparison wasn’t possible. </a:t>
            </a:r>
            <a:br>
              <a:rPr lang="en-US" sz="1300" dirty="0">
                <a:solidFill>
                  <a:schemeClr val="dk1"/>
                </a:solidFill>
              </a:rPr>
            </a:br>
            <a:r>
              <a:rPr lang="en-US" sz="1300" b="1" dirty="0">
                <a:solidFill>
                  <a:schemeClr val="dk1"/>
                </a:solidFill>
              </a:rPr>
              <a:t>Solution:</a:t>
            </a:r>
            <a:r>
              <a:rPr lang="en-US" sz="1300" dirty="0">
                <a:solidFill>
                  <a:schemeClr val="dk1"/>
                </a:solidFill>
              </a:rPr>
              <a:t> Pearson correlation factor</a:t>
            </a:r>
            <a:endParaRPr lang="en-US" sz="1300" b="1" dirty="0">
              <a:solidFill>
                <a:schemeClr val="dk1"/>
              </a:solidFill>
            </a:endParaRPr>
          </a:p>
          <a:p>
            <a:pPr marL="0" lvl="0" indent="0" algn="l" rtl="0">
              <a:lnSpc>
                <a:spcPct val="100000"/>
              </a:lnSpc>
              <a:spcBef>
                <a:spcPts val="1000"/>
              </a:spcBef>
              <a:spcAft>
                <a:spcPts val="0"/>
              </a:spcAft>
              <a:buNone/>
            </a:pPr>
            <a:r>
              <a:rPr lang="en-US" sz="1300" b="1" dirty="0">
                <a:solidFill>
                  <a:schemeClr val="dk1"/>
                </a:solidFill>
              </a:rPr>
              <a:t>Limitations: </a:t>
            </a:r>
            <a:r>
              <a:rPr lang="en-US" sz="1300" dirty="0">
                <a:solidFill>
                  <a:schemeClr val="dk1"/>
                </a:solidFill>
              </a:rPr>
              <a:t>This comparison is between uninsured adults only and the 100k population that includes children. It’s also important to note this is correlation and not necessarily direct causation.</a:t>
            </a:r>
            <a:endParaRPr lang="en-US" sz="1300" b="1" dirty="0">
              <a:solidFill>
                <a:schemeClr val="dk1"/>
              </a:solidFill>
            </a:endParaRPr>
          </a:p>
          <a:p>
            <a:pPr marL="0" lvl="0" indent="0" algn="l" rtl="0">
              <a:lnSpc>
                <a:spcPct val="100000"/>
              </a:lnSpc>
              <a:spcBef>
                <a:spcPts val="1000"/>
              </a:spcBef>
              <a:spcAft>
                <a:spcPts val="0"/>
              </a:spcAft>
              <a:buNone/>
            </a:pPr>
            <a:r>
              <a:rPr lang="en-US" sz="1300" b="1" dirty="0">
                <a:solidFill>
                  <a:schemeClr val="dk1"/>
                </a:solidFill>
              </a:rPr>
              <a:t>What we would’ve done differently: </a:t>
            </a:r>
            <a:r>
              <a:rPr lang="en-US" sz="1300" dirty="0">
                <a:solidFill>
                  <a:schemeClr val="dk1"/>
                </a:solidFill>
              </a:rPr>
              <a:t>We would’ve combined that data with the adults for comparison to the population data. We would also learn how to graph the r line.</a:t>
            </a:r>
          </a:p>
          <a:p>
            <a:pPr marL="0" lvl="0" indent="0" algn="l" rtl="0">
              <a:lnSpc>
                <a:spcPct val="100000"/>
              </a:lnSpc>
              <a:spcBef>
                <a:spcPts val="1000"/>
              </a:spcBef>
              <a:spcAft>
                <a:spcPts val="1000"/>
              </a:spcAft>
              <a:buNone/>
            </a:pPr>
            <a:r>
              <a:rPr lang="en-US" sz="1300" b="1" dirty="0">
                <a:solidFill>
                  <a:schemeClr val="dk1"/>
                </a:solidFill>
              </a:rPr>
              <a:t>Expansion:</a:t>
            </a:r>
            <a:r>
              <a:rPr lang="en-US" sz="1300" dirty="0">
                <a:solidFill>
                  <a:schemeClr val="dk1"/>
                </a:solidFill>
              </a:rPr>
              <a:t> The moderate correlation indicates there are other factors involved. One such factor might be whether or not having a primary care doctor provides more access to preventable care options.</a:t>
            </a:r>
          </a:p>
        </p:txBody>
      </p:sp>
    </p:spTree>
    <p:extLst>
      <p:ext uri="{BB962C8B-B14F-4D97-AF65-F5344CB8AC3E}">
        <p14:creationId xmlns:p14="http://schemas.microsoft.com/office/powerpoint/2010/main" val="27691872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txBox="1">
            <a:spLocks noGrp="1"/>
          </p:cNvSpPr>
          <p:nvPr>
            <p:ph type="title"/>
          </p:nvPr>
        </p:nvSpPr>
        <p:spPr>
          <a:xfrm>
            <a:off x="1158240" y="1994020"/>
            <a:ext cx="7254240" cy="21817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Which has more influence on health outcomes, not having insurance or not having a primary care provider?</a:t>
            </a:r>
          </a:p>
        </p:txBody>
      </p:sp>
      <p:sp>
        <p:nvSpPr>
          <p:cNvPr id="610" name="Google Shape;610;p41"/>
          <p:cNvSpPr txBox="1">
            <a:spLocks noGrp="1"/>
          </p:cNvSpPr>
          <p:nvPr>
            <p:ph type="title" idx="2"/>
          </p:nvPr>
        </p:nvSpPr>
        <p:spPr>
          <a:xfrm>
            <a:off x="3934650" y="712880"/>
            <a:ext cx="1274700" cy="114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13518115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2" name="Google Shape;149;p26">
            <a:extLst>
              <a:ext uri="{FF2B5EF4-FFF2-40B4-BE49-F238E27FC236}">
                <a16:creationId xmlns:a16="http://schemas.microsoft.com/office/drawing/2014/main" id="{52103443-0085-A606-AE62-72E1A955E9A3}"/>
              </a:ext>
            </a:extLst>
          </p:cNvPr>
          <p:cNvPicPr preferRelativeResize="0"/>
          <p:nvPr/>
        </p:nvPicPr>
        <p:blipFill>
          <a:blip r:embed="rId3">
            <a:alphaModFix/>
          </a:blip>
          <a:stretch>
            <a:fillRect/>
          </a:stretch>
        </p:blipFill>
        <p:spPr>
          <a:xfrm>
            <a:off x="439839" y="389453"/>
            <a:ext cx="5648446" cy="3495555"/>
          </a:xfrm>
          <a:prstGeom prst="rect">
            <a:avLst/>
          </a:prstGeom>
          <a:noFill/>
          <a:ln>
            <a:noFill/>
          </a:ln>
        </p:spPr>
      </p:pic>
      <p:sp>
        <p:nvSpPr>
          <p:cNvPr id="4" name="Google Shape;150;p26">
            <a:extLst>
              <a:ext uri="{FF2B5EF4-FFF2-40B4-BE49-F238E27FC236}">
                <a16:creationId xmlns:a16="http://schemas.microsoft.com/office/drawing/2014/main" id="{150CD815-592F-B3AD-7C09-77192478D5BF}"/>
              </a:ext>
            </a:extLst>
          </p:cNvPr>
          <p:cNvSpPr txBox="1"/>
          <p:nvPr/>
        </p:nvSpPr>
        <p:spPr>
          <a:xfrm>
            <a:off x="5197033" y="983848"/>
            <a:ext cx="3379808" cy="296107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700" dirty="0">
                <a:solidFill>
                  <a:schemeClr val="tx1">
                    <a:lumMod val="50000"/>
                  </a:schemeClr>
                </a:solidFill>
              </a:rPr>
              <a:t>Remember from Question 1: </a:t>
            </a:r>
            <a:endParaRPr sz="1700" dirty="0">
              <a:solidFill>
                <a:schemeClr val="tx1">
                  <a:lumMod val="50000"/>
                </a:schemeClr>
              </a:solidFill>
            </a:endParaRPr>
          </a:p>
          <a:p>
            <a:pPr marL="0" lvl="0" indent="0" algn="l" rtl="0">
              <a:spcBef>
                <a:spcPts val="0"/>
              </a:spcBef>
              <a:spcAft>
                <a:spcPts val="0"/>
              </a:spcAft>
              <a:buNone/>
            </a:pPr>
            <a:r>
              <a:rPr lang="en" sz="1700" dirty="0">
                <a:solidFill>
                  <a:schemeClr val="tx1">
                    <a:lumMod val="50000"/>
                  </a:schemeClr>
                </a:solidFill>
              </a:rPr>
              <a:t>Correlation between Uninsured Adults and Premature Mortality was between 0.3 - 0.4 (moderate correlation)</a:t>
            </a:r>
            <a:endParaRPr sz="1700" dirty="0">
              <a:solidFill>
                <a:schemeClr val="tx1">
                  <a:lumMod val="50000"/>
                </a:schemeClr>
              </a:solidFill>
            </a:endParaRPr>
          </a:p>
          <a:p>
            <a:pPr marL="0" lvl="0" indent="0" algn="l" rtl="0">
              <a:spcBef>
                <a:spcPts val="0"/>
              </a:spcBef>
              <a:spcAft>
                <a:spcPts val="0"/>
              </a:spcAft>
              <a:buNone/>
            </a:pPr>
            <a:endParaRPr sz="1700" dirty="0">
              <a:solidFill>
                <a:schemeClr val="tx1">
                  <a:lumMod val="50000"/>
                </a:schemeClr>
              </a:solidFill>
            </a:endParaRPr>
          </a:p>
          <a:p>
            <a:pPr marL="0" lvl="0" indent="0" algn="l" rtl="0">
              <a:spcBef>
                <a:spcPts val="0"/>
              </a:spcBef>
              <a:spcAft>
                <a:spcPts val="0"/>
              </a:spcAft>
              <a:buNone/>
            </a:pPr>
            <a:r>
              <a:rPr lang="en" sz="1700" dirty="0">
                <a:solidFill>
                  <a:schemeClr val="tx1">
                    <a:lumMod val="50000"/>
                  </a:schemeClr>
                </a:solidFill>
              </a:rPr>
              <a:t>By comparison, not having a primary care source does not have as much effect.</a:t>
            </a:r>
            <a:endParaRPr sz="1700" dirty="0">
              <a:solidFill>
                <a:schemeClr val="tx1">
                  <a:lumMod val="50000"/>
                </a:schemeClr>
              </a:solidFill>
            </a:endParaRPr>
          </a:p>
        </p:txBody>
      </p:sp>
      <p:sp>
        <p:nvSpPr>
          <p:cNvPr id="7" name="Google Shape;151;p26">
            <a:extLst>
              <a:ext uri="{FF2B5EF4-FFF2-40B4-BE49-F238E27FC236}">
                <a16:creationId xmlns:a16="http://schemas.microsoft.com/office/drawing/2014/main" id="{7F3401BE-84F4-649A-1662-A677682F1D57}"/>
              </a:ext>
            </a:extLst>
          </p:cNvPr>
          <p:cNvSpPr txBox="1"/>
          <p:nvPr/>
        </p:nvSpPr>
        <p:spPr>
          <a:xfrm>
            <a:off x="702629" y="4004841"/>
            <a:ext cx="5385656" cy="749206"/>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dirty="0">
                <a:solidFill>
                  <a:schemeClr val="bg2"/>
                </a:solidFill>
              </a:rPr>
              <a:t>Having a primary care source = NOT statistically significant</a:t>
            </a:r>
            <a:endParaRPr b="1" dirty="0">
              <a:solidFill>
                <a:schemeClr val="bg2"/>
              </a:solidFill>
            </a:endParaRPr>
          </a:p>
        </p:txBody>
      </p:sp>
    </p:spTree>
    <p:extLst>
      <p:ext uri="{BB962C8B-B14F-4D97-AF65-F5344CB8AC3E}">
        <p14:creationId xmlns:p14="http://schemas.microsoft.com/office/powerpoint/2010/main" val="7538291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sp>
        <p:nvSpPr>
          <p:cNvPr id="7" name="Google Shape;151;p26">
            <a:extLst>
              <a:ext uri="{FF2B5EF4-FFF2-40B4-BE49-F238E27FC236}">
                <a16:creationId xmlns:a16="http://schemas.microsoft.com/office/drawing/2014/main" id="{7F3401BE-84F4-649A-1662-A677682F1D57}"/>
              </a:ext>
            </a:extLst>
          </p:cNvPr>
          <p:cNvSpPr txBox="1"/>
          <p:nvPr/>
        </p:nvSpPr>
        <p:spPr>
          <a:xfrm>
            <a:off x="1493134" y="3796496"/>
            <a:ext cx="6192456" cy="749206"/>
          </a:xfrm>
          <a:prstGeom prst="rect">
            <a:avLst/>
          </a:prstGeom>
          <a:noFill/>
          <a:ln w="9525" cap="flat" cmpd="sng">
            <a:solidFill>
              <a:schemeClr val="accent5"/>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1" dirty="0">
                <a:solidFill>
                  <a:schemeClr val="bg2"/>
                </a:solidFill>
              </a:rPr>
              <a:t>Not having insurance has a strong negative correlation to not having a primary care provider.</a:t>
            </a:r>
          </a:p>
        </p:txBody>
      </p:sp>
      <p:pic>
        <p:nvPicPr>
          <p:cNvPr id="1028" name="Picture 4">
            <a:extLst>
              <a:ext uri="{FF2B5EF4-FFF2-40B4-BE49-F238E27FC236}">
                <a16:creationId xmlns:a16="http://schemas.microsoft.com/office/drawing/2014/main" id="{1A9AB379-E638-0875-B4A5-20887ACD5E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3191" y="389453"/>
            <a:ext cx="5629275" cy="3305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61889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561854" y="263846"/>
            <a:ext cx="8420100"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Question 2 Conclusion</a:t>
            </a:r>
            <a:endParaRPr dirty="0"/>
          </a:p>
        </p:txBody>
      </p:sp>
      <p:sp>
        <p:nvSpPr>
          <p:cNvPr id="623" name="Google Shape;623;p43"/>
          <p:cNvSpPr txBox="1">
            <a:spLocks noGrp="1"/>
          </p:cNvSpPr>
          <p:nvPr>
            <p:ph type="subTitle" idx="4294967295"/>
          </p:nvPr>
        </p:nvSpPr>
        <p:spPr>
          <a:xfrm>
            <a:off x="578759" y="863600"/>
            <a:ext cx="7986482" cy="3416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b="1" dirty="0">
                <a:solidFill>
                  <a:schemeClr val="dk1"/>
                </a:solidFill>
              </a:rPr>
              <a:t>Is there a correlation between the percentage of uninsured adults and premature mortality rates per state? </a:t>
            </a:r>
          </a:p>
          <a:p>
            <a:pPr marL="0" lvl="0" indent="0" algn="l" rtl="0">
              <a:lnSpc>
                <a:spcPct val="100000"/>
              </a:lnSpc>
              <a:spcBef>
                <a:spcPts val="0"/>
              </a:spcBef>
              <a:spcAft>
                <a:spcPts val="0"/>
              </a:spcAft>
              <a:buNone/>
            </a:pPr>
            <a:endParaRPr lang="en-US" dirty="0"/>
          </a:p>
          <a:p>
            <a:pPr marL="0" lvl="0" indent="0" algn="l" rtl="0">
              <a:lnSpc>
                <a:spcPct val="100000"/>
              </a:lnSpc>
              <a:spcBef>
                <a:spcPts val="0"/>
              </a:spcBef>
              <a:spcAft>
                <a:spcPts val="0"/>
              </a:spcAft>
              <a:buNone/>
            </a:pPr>
            <a:r>
              <a:rPr lang="en-US" b="1" dirty="0">
                <a:solidFill>
                  <a:schemeClr val="dk1"/>
                </a:solidFill>
              </a:rPr>
              <a:t>Conclusion: </a:t>
            </a:r>
            <a:endParaRPr lang="en-US" dirty="0">
              <a:solidFill>
                <a:schemeClr val="dk1"/>
              </a:solidFill>
            </a:endParaRPr>
          </a:p>
          <a:p>
            <a:pPr marL="285750" lvl="0" indent="-285750" algn="l" rtl="0">
              <a:lnSpc>
                <a:spcPct val="100000"/>
              </a:lnSpc>
              <a:spcBef>
                <a:spcPts val="1000"/>
              </a:spcBef>
              <a:spcAft>
                <a:spcPts val="0"/>
              </a:spcAft>
              <a:buClr>
                <a:srgbClr val="E76A28"/>
              </a:buClr>
              <a:buFont typeface="Courier New" panose="02070309020205020404" pitchFamily="49" charset="0"/>
              <a:buChar char="o"/>
            </a:pPr>
            <a:r>
              <a:rPr lang="en-US" sz="1100" dirty="0"/>
              <a:t>Having insurance has a greater impact on lowering premature deaths than having a primary care provider.</a:t>
            </a:r>
          </a:p>
          <a:p>
            <a:pPr marL="742950" lvl="1" indent="-285750">
              <a:spcBef>
                <a:spcPts val="1000"/>
              </a:spcBef>
              <a:buClr>
                <a:srgbClr val="E76A28"/>
              </a:buClr>
              <a:buFont typeface="Wingdings" panose="05000000000000000000" pitchFamily="2" charset="2"/>
              <a:buChar char="§"/>
            </a:pPr>
            <a:r>
              <a:rPr lang="en-US" sz="1100" dirty="0"/>
              <a:t>0.35, 0.38, 0.39 correlation factors compared to -0.10,  -0.12</a:t>
            </a:r>
          </a:p>
          <a:p>
            <a:pPr marL="285750" lvl="0" indent="-285750" algn="l" rtl="0">
              <a:lnSpc>
                <a:spcPct val="100000"/>
              </a:lnSpc>
              <a:spcBef>
                <a:spcPts val="1000"/>
              </a:spcBef>
              <a:spcAft>
                <a:spcPts val="0"/>
              </a:spcAft>
              <a:buClr>
                <a:srgbClr val="E76A28"/>
              </a:buClr>
              <a:buFont typeface="Courier New" panose="02070309020205020404" pitchFamily="49" charset="0"/>
              <a:buChar char="o"/>
            </a:pPr>
            <a:r>
              <a:rPr lang="en-US" sz="1100" dirty="0"/>
              <a:t>Not having insurance is a very strong factor in not having a primary care provider.</a:t>
            </a:r>
          </a:p>
          <a:p>
            <a:pPr marL="742950" lvl="1" indent="-285750">
              <a:spcBef>
                <a:spcPts val="1000"/>
              </a:spcBef>
              <a:buClr>
                <a:srgbClr val="E76A28"/>
              </a:buClr>
              <a:buFont typeface="Wingdings" panose="05000000000000000000" pitchFamily="2" charset="2"/>
              <a:buChar char="§"/>
            </a:pPr>
            <a:r>
              <a:rPr lang="en-US" sz="1100" dirty="0"/>
              <a:t>-0.69 correlation factor </a:t>
            </a:r>
          </a:p>
          <a:p>
            <a:pPr marL="0" lvl="0" indent="0" algn="l" rtl="0">
              <a:lnSpc>
                <a:spcPct val="100000"/>
              </a:lnSpc>
              <a:spcBef>
                <a:spcPts val="1000"/>
              </a:spcBef>
              <a:spcAft>
                <a:spcPts val="0"/>
              </a:spcAft>
              <a:buNone/>
            </a:pPr>
            <a:r>
              <a:rPr lang="en-US" b="1" dirty="0">
                <a:solidFill>
                  <a:schemeClr val="dk1"/>
                </a:solidFill>
              </a:rPr>
              <a:t>Problem:</a:t>
            </a:r>
            <a:r>
              <a:rPr lang="en-US" dirty="0">
                <a:solidFill>
                  <a:schemeClr val="dk1"/>
                </a:solidFill>
              </a:rPr>
              <a:t> Finding a way to compare percentages to date measured per 100k population as 1-to-1 comparison wasn’t possible. </a:t>
            </a:r>
            <a:br>
              <a:rPr lang="en-US" dirty="0">
                <a:solidFill>
                  <a:schemeClr val="dk1"/>
                </a:solidFill>
              </a:rPr>
            </a:br>
            <a:r>
              <a:rPr lang="en-US" b="1" dirty="0">
                <a:solidFill>
                  <a:schemeClr val="dk1"/>
                </a:solidFill>
              </a:rPr>
              <a:t>Solution:</a:t>
            </a:r>
            <a:r>
              <a:rPr lang="en-US" dirty="0">
                <a:solidFill>
                  <a:schemeClr val="dk1"/>
                </a:solidFill>
              </a:rPr>
              <a:t> Pearson correlation factor</a:t>
            </a:r>
            <a:endParaRPr lang="en-US" b="1" dirty="0">
              <a:solidFill>
                <a:schemeClr val="dk1"/>
              </a:solidFill>
            </a:endParaRPr>
          </a:p>
          <a:p>
            <a:pPr marL="0" lvl="0" indent="0" algn="l" rtl="0">
              <a:lnSpc>
                <a:spcPct val="100000"/>
              </a:lnSpc>
              <a:spcBef>
                <a:spcPts val="1000"/>
              </a:spcBef>
              <a:spcAft>
                <a:spcPts val="0"/>
              </a:spcAft>
              <a:buNone/>
            </a:pPr>
            <a:r>
              <a:rPr lang="en-US" b="1" dirty="0">
                <a:solidFill>
                  <a:schemeClr val="dk1"/>
                </a:solidFill>
              </a:rPr>
              <a:t>Limitations: </a:t>
            </a:r>
            <a:r>
              <a:rPr lang="en-US" dirty="0">
                <a:solidFill>
                  <a:schemeClr val="dk1"/>
                </a:solidFill>
              </a:rPr>
              <a:t>This comparison is between uninsured adults only and the 100k population that includes children. It’s also important to note this is correlation and not necessarily direct causation.</a:t>
            </a:r>
            <a:endParaRPr lang="en-US" b="1" dirty="0">
              <a:solidFill>
                <a:schemeClr val="dk1"/>
              </a:solidFill>
            </a:endParaRPr>
          </a:p>
          <a:p>
            <a:pPr marL="0" lvl="0" indent="0" algn="l" rtl="0">
              <a:lnSpc>
                <a:spcPct val="100000"/>
              </a:lnSpc>
              <a:spcBef>
                <a:spcPts val="1000"/>
              </a:spcBef>
              <a:spcAft>
                <a:spcPts val="0"/>
              </a:spcAft>
              <a:buNone/>
            </a:pPr>
            <a:r>
              <a:rPr lang="en-US" b="1" dirty="0">
                <a:solidFill>
                  <a:schemeClr val="dk1"/>
                </a:solidFill>
              </a:rPr>
              <a:t>What we would’ve done differently: </a:t>
            </a:r>
            <a:r>
              <a:rPr lang="en-US" dirty="0">
                <a:solidFill>
                  <a:schemeClr val="dk1"/>
                </a:solidFill>
              </a:rPr>
              <a:t>We would’ve combined that data with the adults for comparison to the population data. We would also learn how to graph the r line.</a:t>
            </a:r>
          </a:p>
          <a:p>
            <a:pPr marL="0" lvl="0" indent="0" algn="l" rtl="0">
              <a:lnSpc>
                <a:spcPct val="100000"/>
              </a:lnSpc>
              <a:spcBef>
                <a:spcPts val="1000"/>
              </a:spcBef>
              <a:spcAft>
                <a:spcPts val="1000"/>
              </a:spcAft>
              <a:buNone/>
            </a:pPr>
            <a:r>
              <a:rPr lang="en-US" b="1" dirty="0">
                <a:solidFill>
                  <a:schemeClr val="dk1"/>
                </a:solidFill>
              </a:rPr>
              <a:t>Expansion:</a:t>
            </a:r>
            <a:r>
              <a:rPr lang="en-US" dirty="0">
                <a:solidFill>
                  <a:schemeClr val="dk1"/>
                </a:solidFill>
              </a:rPr>
              <a:t> The moderate correlation indicates there are other factors involved. One such factor might be whether or not having a primary care doctor provides more access to preventable care options.</a:t>
            </a:r>
          </a:p>
        </p:txBody>
      </p:sp>
    </p:spTree>
    <p:extLst>
      <p:ext uri="{BB962C8B-B14F-4D97-AF65-F5344CB8AC3E}">
        <p14:creationId xmlns:p14="http://schemas.microsoft.com/office/powerpoint/2010/main" val="1049786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txBox="1">
            <a:spLocks noGrp="1"/>
          </p:cNvSpPr>
          <p:nvPr>
            <p:ph type="title"/>
          </p:nvPr>
        </p:nvSpPr>
        <p:spPr>
          <a:xfrm>
            <a:off x="1158240" y="1994020"/>
            <a:ext cx="7254240" cy="2181739"/>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3200" dirty="0"/>
              <a:t>What are the Best and Worst 5 State Rankings?</a:t>
            </a:r>
          </a:p>
        </p:txBody>
      </p:sp>
      <p:sp>
        <p:nvSpPr>
          <p:cNvPr id="610" name="Google Shape;610;p41"/>
          <p:cNvSpPr txBox="1">
            <a:spLocks noGrp="1"/>
          </p:cNvSpPr>
          <p:nvPr>
            <p:ph type="title" idx="2"/>
          </p:nvPr>
        </p:nvSpPr>
        <p:spPr>
          <a:xfrm>
            <a:off x="3934650" y="712880"/>
            <a:ext cx="1274700" cy="114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2620209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4100" name="Picture 4">
            <a:extLst>
              <a:ext uri="{FF2B5EF4-FFF2-40B4-BE49-F238E27FC236}">
                <a16:creationId xmlns:a16="http://schemas.microsoft.com/office/drawing/2014/main" id="{ED42548A-E369-4EEC-A0F2-3E290D36EC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964" y="460464"/>
            <a:ext cx="8126071" cy="2619811"/>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a:extLst>
              <a:ext uri="{FF2B5EF4-FFF2-40B4-BE49-F238E27FC236}">
                <a16:creationId xmlns:a16="http://schemas.microsoft.com/office/drawing/2014/main" id="{D0C864BE-3E65-DB5E-8566-885F835F7A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033" y="3080275"/>
            <a:ext cx="8010002" cy="18513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37690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3" name="Picture 2">
            <a:extLst>
              <a:ext uri="{FF2B5EF4-FFF2-40B4-BE49-F238E27FC236}">
                <a16:creationId xmlns:a16="http://schemas.microsoft.com/office/drawing/2014/main" id="{2FFE8717-6621-CC7C-2679-FEE851DCC6E7}"/>
              </a:ext>
            </a:extLst>
          </p:cNvPr>
          <p:cNvPicPr>
            <a:picLocks noChangeAspect="1"/>
          </p:cNvPicPr>
          <p:nvPr/>
        </p:nvPicPr>
        <p:blipFill>
          <a:blip r:embed="rId3"/>
          <a:stretch>
            <a:fillRect/>
          </a:stretch>
        </p:blipFill>
        <p:spPr>
          <a:xfrm>
            <a:off x="0" y="0"/>
            <a:ext cx="9144000" cy="5143500"/>
          </a:xfrm>
          <a:prstGeom prst="rect">
            <a:avLst/>
          </a:prstGeom>
        </p:spPr>
      </p:pic>
    </p:spTree>
    <p:extLst>
      <p:ext uri="{BB962C8B-B14F-4D97-AF65-F5344CB8AC3E}">
        <p14:creationId xmlns:p14="http://schemas.microsoft.com/office/powerpoint/2010/main" val="3823653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INTRODUCTION</a:t>
            </a:r>
            <a:endParaRPr dirty="0"/>
          </a:p>
        </p:txBody>
      </p:sp>
      <p:sp>
        <p:nvSpPr>
          <p:cNvPr id="623" name="Google Shape;623;p43"/>
          <p:cNvSpPr txBox="1">
            <a:spLocks noGrp="1"/>
          </p:cNvSpPr>
          <p:nvPr>
            <p:ph type="subTitle" idx="1"/>
          </p:nvPr>
        </p:nvSpPr>
        <p:spPr>
          <a:xfrm>
            <a:off x="1179443" y="1017725"/>
            <a:ext cx="7010401" cy="30241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b="1" dirty="0"/>
              <a:t>Project Goal:</a:t>
            </a:r>
          </a:p>
          <a:p>
            <a:pPr marL="0" lvl="0" indent="0" algn="l" rtl="0">
              <a:spcBef>
                <a:spcPts val="0"/>
              </a:spcBef>
              <a:spcAft>
                <a:spcPts val="0"/>
              </a:spcAft>
              <a:buClr>
                <a:schemeClr val="dk1"/>
              </a:buClr>
              <a:buSzPts val="1100"/>
              <a:buFont typeface="Arial"/>
              <a:buNone/>
            </a:pPr>
            <a:r>
              <a:rPr lang="en-US" sz="1500" dirty="0"/>
              <a:t>Our project aims to show the impact of health insurance on receiving care and overall health outcomes at the state level for the years of 2018-2019.</a:t>
            </a:r>
          </a:p>
          <a:p>
            <a:pPr marL="0" lvl="0" indent="0" algn="l" rtl="0">
              <a:spcBef>
                <a:spcPts val="0"/>
              </a:spcBef>
              <a:spcAft>
                <a:spcPts val="0"/>
              </a:spcAft>
              <a:buClr>
                <a:schemeClr val="dk1"/>
              </a:buClr>
              <a:buSzPts val="1100"/>
              <a:buFont typeface="Arial"/>
              <a:buNone/>
            </a:pPr>
            <a:endParaRPr lang="en-US" sz="1500" dirty="0"/>
          </a:p>
          <a:p>
            <a:pPr marL="0" lvl="0" indent="0" algn="l" rtl="0">
              <a:spcBef>
                <a:spcPts val="0"/>
              </a:spcBef>
              <a:spcAft>
                <a:spcPts val="0"/>
              </a:spcAft>
              <a:buClr>
                <a:schemeClr val="dk1"/>
              </a:buClr>
              <a:buSzPts val="1100"/>
              <a:buFont typeface="Arial"/>
              <a:buNone/>
            </a:pPr>
            <a:r>
              <a:rPr lang="en-US" sz="1600" b="1" dirty="0"/>
              <a:t>Relation to Healthcare Industry:</a:t>
            </a:r>
          </a:p>
          <a:p>
            <a:pPr marL="0" lvl="0" indent="0" algn="l" rtl="0">
              <a:spcBef>
                <a:spcPts val="0"/>
              </a:spcBef>
              <a:spcAft>
                <a:spcPts val="0"/>
              </a:spcAft>
              <a:buClr>
                <a:schemeClr val="dk1"/>
              </a:buClr>
              <a:buSzPts val="1100"/>
              <a:buFont typeface="Arial"/>
              <a:buNone/>
            </a:pPr>
            <a:r>
              <a:rPr lang="en-US" sz="1500" dirty="0"/>
              <a:t>Premature mortality can explain relationship between the health and wealth of nations, healthcare accounts for 10 percent of gross domestic product (GDP) of most developed nations. </a:t>
            </a:r>
          </a:p>
          <a:p>
            <a:pPr marL="0" lvl="0" indent="0" algn="l" rtl="0">
              <a:spcBef>
                <a:spcPts val="0"/>
              </a:spcBef>
              <a:spcAft>
                <a:spcPts val="0"/>
              </a:spcAft>
              <a:buClr>
                <a:schemeClr val="dk1"/>
              </a:buClr>
              <a:buSzPts val="1100"/>
              <a:buFont typeface="Arial"/>
              <a:buNone/>
            </a:pPr>
            <a:endParaRPr lang="en-US" sz="1500" dirty="0"/>
          </a:p>
          <a:p>
            <a:pPr marL="0" lvl="0" indent="0" algn="l" rtl="0">
              <a:spcBef>
                <a:spcPts val="0"/>
              </a:spcBef>
              <a:spcAft>
                <a:spcPts val="0"/>
              </a:spcAft>
              <a:buClr>
                <a:schemeClr val="dk1"/>
              </a:buClr>
              <a:buSzPts val="1100"/>
              <a:buFont typeface="Arial"/>
              <a:buNone/>
            </a:pPr>
            <a:r>
              <a:rPr lang="en-US" sz="1500" dirty="0"/>
              <a:t>In a well-functioning health system, premature deaths (under the age of 75 years) can often be avoided through public health interventions and quality medical care. Our focus is on whether health insurance acts as a gateway to preventative care services that reduce premature mortality.</a:t>
            </a:r>
          </a:p>
        </p:txBody>
      </p:sp>
    </p:spTree>
    <p:extLst>
      <p:ext uri="{BB962C8B-B14F-4D97-AF65-F5344CB8AC3E}">
        <p14:creationId xmlns:p14="http://schemas.microsoft.com/office/powerpoint/2010/main" val="5243037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561854" y="263846"/>
            <a:ext cx="8420100"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 PROJECT NEXT STEPS</a:t>
            </a:r>
          </a:p>
        </p:txBody>
      </p:sp>
      <p:sp>
        <p:nvSpPr>
          <p:cNvPr id="623" name="Google Shape;623;p43"/>
          <p:cNvSpPr txBox="1">
            <a:spLocks noGrp="1"/>
          </p:cNvSpPr>
          <p:nvPr>
            <p:ph type="subTitle" idx="4294967295"/>
          </p:nvPr>
        </p:nvSpPr>
        <p:spPr>
          <a:xfrm>
            <a:off x="578759" y="863600"/>
            <a:ext cx="7986482" cy="34163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US" sz="1400" b="1" dirty="0">
                <a:solidFill>
                  <a:schemeClr val="dk1"/>
                </a:solidFill>
              </a:rPr>
              <a:t>Looking into trending states for what factors lead to premature mortality:</a:t>
            </a:r>
            <a:endParaRPr lang="en-US" sz="1400" dirty="0"/>
          </a:p>
          <a:p>
            <a:pPr marL="0" lvl="0" indent="0" algn="l" rtl="0">
              <a:lnSpc>
                <a:spcPct val="100000"/>
              </a:lnSpc>
              <a:spcBef>
                <a:spcPts val="0"/>
              </a:spcBef>
              <a:spcAft>
                <a:spcPts val="0"/>
              </a:spcAft>
              <a:buNone/>
            </a:pPr>
            <a:r>
              <a:rPr lang="en-US" sz="1400" b="1" dirty="0">
                <a:solidFill>
                  <a:schemeClr val="dk1"/>
                </a:solidFill>
              </a:rPr>
              <a:t>Conclusion: </a:t>
            </a:r>
          </a:p>
          <a:p>
            <a:pPr marL="0" lvl="0" indent="0" algn="l" rtl="0">
              <a:lnSpc>
                <a:spcPct val="100000"/>
              </a:lnSpc>
              <a:spcBef>
                <a:spcPts val="0"/>
              </a:spcBef>
              <a:spcAft>
                <a:spcPts val="0"/>
              </a:spcAft>
              <a:buNone/>
            </a:pPr>
            <a:endParaRPr lang="en-US" sz="1400" b="1" dirty="0"/>
          </a:p>
          <a:p>
            <a:pPr marL="0" lvl="0" indent="0" algn="l" rtl="0">
              <a:lnSpc>
                <a:spcPct val="100000"/>
              </a:lnSpc>
              <a:spcBef>
                <a:spcPts val="0"/>
              </a:spcBef>
              <a:spcAft>
                <a:spcPts val="0"/>
              </a:spcAft>
              <a:buNone/>
            </a:pPr>
            <a:r>
              <a:rPr lang="en-US" sz="1400" b="1" dirty="0">
                <a:solidFill>
                  <a:schemeClr val="dk1"/>
                </a:solidFill>
              </a:rPr>
              <a:t>2018-2019</a:t>
            </a:r>
          </a:p>
          <a:p>
            <a:pPr marL="0" lvl="0" indent="0" algn="l" rtl="0">
              <a:lnSpc>
                <a:spcPct val="100000"/>
              </a:lnSpc>
              <a:spcBef>
                <a:spcPts val="0"/>
              </a:spcBef>
              <a:spcAft>
                <a:spcPts val="0"/>
              </a:spcAft>
              <a:buNone/>
            </a:pPr>
            <a:endParaRPr lang="en-US" sz="1400" b="1" dirty="0">
              <a:solidFill>
                <a:schemeClr val="dk1"/>
              </a:solidFill>
            </a:endParaRPr>
          </a:p>
          <a:p>
            <a:pPr marL="1371600" lvl="3" indent="0">
              <a:buNone/>
            </a:pPr>
            <a:r>
              <a:rPr lang="en-US" sz="1400" dirty="0">
                <a:solidFill>
                  <a:schemeClr val="dk1"/>
                </a:solidFill>
              </a:rPr>
              <a:t>Best Outcomes:</a:t>
            </a:r>
          </a:p>
          <a:p>
            <a:pPr marL="1657350" lvl="3" indent="-285750">
              <a:spcBef>
                <a:spcPts val="1000"/>
              </a:spcBef>
              <a:buClr>
                <a:srgbClr val="E76A28"/>
              </a:buClr>
              <a:buFont typeface="Courier New" panose="02070309020205020404" pitchFamily="49" charset="0"/>
              <a:buChar char="o"/>
            </a:pPr>
            <a:r>
              <a:rPr lang="en-US" sz="1400" dirty="0"/>
              <a:t>Massachusetts</a:t>
            </a:r>
          </a:p>
          <a:p>
            <a:pPr marL="1657350" lvl="3" indent="-285750">
              <a:spcBef>
                <a:spcPts val="1000"/>
              </a:spcBef>
              <a:buClr>
                <a:srgbClr val="E76A28"/>
              </a:buClr>
              <a:buFont typeface="Courier New" panose="02070309020205020404" pitchFamily="49" charset="0"/>
              <a:buChar char="o"/>
            </a:pPr>
            <a:r>
              <a:rPr lang="en-US" sz="1400" dirty="0"/>
              <a:t>Minnesota</a:t>
            </a:r>
          </a:p>
          <a:p>
            <a:pPr marL="0" lvl="0" indent="0" algn="l" rtl="0">
              <a:lnSpc>
                <a:spcPct val="100000"/>
              </a:lnSpc>
              <a:spcBef>
                <a:spcPts val="1000"/>
              </a:spcBef>
              <a:spcAft>
                <a:spcPts val="0"/>
              </a:spcAft>
              <a:buNone/>
            </a:pPr>
            <a:endParaRPr lang="en-US" sz="1400" b="1" dirty="0">
              <a:solidFill>
                <a:schemeClr val="dk1"/>
              </a:solidFill>
            </a:endParaRPr>
          </a:p>
          <a:p>
            <a:pPr marL="0" lvl="0" indent="0" algn="l" rtl="0">
              <a:lnSpc>
                <a:spcPct val="100000"/>
              </a:lnSpc>
              <a:spcBef>
                <a:spcPts val="1000"/>
              </a:spcBef>
              <a:spcAft>
                <a:spcPts val="0"/>
              </a:spcAft>
              <a:buNone/>
            </a:pPr>
            <a:r>
              <a:rPr lang="en-US" sz="1400" b="1" dirty="0">
                <a:solidFill>
                  <a:schemeClr val="dk1"/>
                </a:solidFill>
              </a:rPr>
              <a:t>Additional Potential Paths:</a:t>
            </a:r>
          </a:p>
          <a:p>
            <a:pPr marL="171450" lvl="0" indent="-171450" algn="l" rtl="0">
              <a:lnSpc>
                <a:spcPct val="100000"/>
              </a:lnSpc>
              <a:spcBef>
                <a:spcPts val="1000"/>
              </a:spcBef>
              <a:spcAft>
                <a:spcPts val="0"/>
              </a:spcAft>
              <a:buClr>
                <a:srgbClr val="E76A28"/>
              </a:buClr>
              <a:buFont typeface="Courier New" panose="02070309020205020404" pitchFamily="49" charset="0"/>
              <a:buChar char="o"/>
            </a:pPr>
            <a:r>
              <a:rPr lang="en-US" sz="1400" b="1" dirty="0">
                <a:solidFill>
                  <a:schemeClr val="dk1"/>
                </a:solidFill>
              </a:rPr>
              <a:t>How has this changed since covid?</a:t>
            </a:r>
          </a:p>
          <a:p>
            <a:pPr marL="171450" lvl="0" indent="-171450" algn="l" rtl="0">
              <a:lnSpc>
                <a:spcPct val="100000"/>
              </a:lnSpc>
              <a:spcBef>
                <a:spcPts val="1000"/>
              </a:spcBef>
              <a:spcAft>
                <a:spcPts val="0"/>
              </a:spcAft>
              <a:buClr>
                <a:srgbClr val="E76A28"/>
              </a:buClr>
              <a:buFont typeface="Courier New" panose="02070309020205020404" pitchFamily="49" charset="0"/>
              <a:buChar char="o"/>
            </a:pPr>
            <a:r>
              <a:rPr lang="en-US" sz="1400" b="1" dirty="0">
                <a:solidFill>
                  <a:schemeClr val="dk1"/>
                </a:solidFill>
              </a:rPr>
              <a:t>Break down states further into regions (rural, urban) to explore accessibility of health care</a:t>
            </a:r>
          </a:p>
          <a:p>
            <a:pPr marL="171450" lvl="0" indent="-171450" algn="l" rtl="0">
              <a:lnSpc>
                <a:spcPct val="100000"/>
              </a:lnSpc>
              <a:spcBef>
                <a:spcPts val="1000"/>
              </a:spcBef>
              <a:spcAft>
                <a:spcPts val="0"/>
              </a:spcAft>
              <a:buClr>
                <a:srgbClr val="E76A28"/>
              </a:buClr>
              <a:buFont typeface="Courier New" panose="02070309020205020404" pitchFamily="49" charset="0"/>
              <a:buChar char="o"/>
            </a:pPr>
            <a:r>
              <a:rPr lang="en-US" sz="1400" b="1" dirty="0">
                <a:solidFill>
                  <a:schemeClr val="dk1"/>
                </a:solidFill>
              </a:rPr>
              <a:t>Utilization of preventive screenings</a:t>
            </a:r>
          </a:p>
        </p:txBody>
      </p:sp>
      <p:sp>
        <p:nvSpPr>
          <p:cNvPr id="2" name="TextBox 1">
            <a:extLst>
              <a:ext uri="{FF2B5EF4-FFF2-40B4-BE49-F238E27FC236}">
                <a16:creationId xmlns:a16="http://schemas.microsoft.com/office/drawing/2014/main" id="{641BB5C2-C097-7219-0A6C-2882CD95EF83}"/>
              </a:ext>
            </a:extLst>
          </p:cNvPr>
          <p:cNvSpPr txBox="1"/>
          <p:nvPr/>
        </p:nvSpPr>
        <p:spPr>
          <a:xfrm>
            <a:off x="5403578" y="1913711"/>
            <a:ext cx="1635384" cy="1631216"/>
          </a:xfrm>
          <a:prstGeom prst="rect">
            <a:avLst/>
          </a:prstGeom>
          <a:noFill/>
        </p:spPr>
        <p:txBody>
          <a:bodyPr wrap="none" rtlCol="0">
            <a:spAutoFit/>
          </a:bodyPr>
          <a:lstStyle/>
          <a:p>
            <a:pPr>
              <a:lnSpc>
                <a:spcPct val="150000"/>
              </a:lnSpc>
              <a:spcBef>
                <a:spcPts val="0"/>
              </a:spcBef>
              <a:buSzPts val="1200"/>
            </a:pPr>
            <a:r>
              <a:rPr lang="en-US" dirty="0">
                <a:solidFill>
                  <a:schemeClr val="dk1"/>
                </a:solidFill>
                <a:latin typeface="Inter Light"/>
                <a:ea typeface="Inter Light"/>
                <a:sym typeface="Inter Light"/>
              </a:rPr>
              <a:t>Worst Outcomes:</a:t>
            </a:r>
          </a:p>
          <a:p>
            <a:pPr marL="171450" indent="-171450" fontAlgn="base">
              <a:lnSpc>
                <a:spcPct val="150000"/>
              </a:lnSpc>
              <a:spcBef>
                <a:spcPts val="0"/>
              </a:spcBef>
              <a:buClr>
                <a:srgbClr val="E76A28"/>
              </a:buClr>
              <a:buSzPts val="1200"/>
              <a:buFont typeface="Courier New" panose="02070309020205020404" pitchFamily="49" charset="0"/>
              <a:buChar char="o"/>
            </a:pPr>
            <a:r>
              <a:rPr lang="en-US" dirty="0">
                <a:solidFill>
                  <a:schemeClr val="dk1"/>
                </a:solidFill>
                <a:latin typeface="Inter Light"/>
                <a:ea typeface="Inter Light"/>
                <a:sym typeface="Inter Light"/>
              </a:rPr>
              <a:t>Mississippi</a:t>
            </a:r>
          </a:p>
          <a:p>
            <a:pPr marL="171450" indent="-171450" fontAlgn="base">
              <a:lnSpc>
                <a:spcPct val="150000"/>
              </a:lnSpc>
              <a:spcBef>
                <a:spcPts val="0"/>
              </a:spcBef>
              <a:buClr>
                <a:srgbClr val="E76A28"/>
              </a:buClr>
              <a:buSzPts val="1200"/>
              <a:buFont typeface="Courier New" panose="02070309020205020404" pitchFamily="49" charset="0"/>
              <a:buChar char="o"/>
            </a:pPr>
            <a:r>
              <a:rPr lang="en-US" dirty="0">
                <a:solidFill>
                  <a:schemeClr val="dk1"/>
                </a:solidFill>
                <a:latin typeface="Inter Light"/>
                <a:ea typeface="Inter Light"/>
                <a:sym typeface="Inter Light"/>
              </a:rPr>
              <a:t>Oklahoma</a:t>
            </a:r>
          </a:p>
          <a:p>
            <a:pPr marL="171450" indent="-171450" fontAlgn="base">
              <a:lnSpc>
                <a:spcPct val="150000"/>
              </a:lnSpc>
              <a:spcBef>
                <a:spcPts val="0"/>
              </a:spcBef>
              <a:buClr>
                <a:srgbClr val="E76A28"/>
              </a:buClr>
              <a:buSzPts val="1200"/>
              <a:buFont typeface="Courier New" panose="02070309020205020404" pitchFamily="49" charset="0"/>
              <a:buChar char="o"/>
            </a:pPr>
            <a:r>
              <a:rPr lang="en-US" dirty="0">
                <a:solidFill>
                  <a:schemeClr val="dk1"/>
                </a:solidFill>
                <a:latin typeface="Inter Light"/>
                <a:ea typeface="Inter Light"/>
                <a:sym typeface="Inter Light"/>
              </a:rPr>
              <a:t>West Virginia</a:t>
            </a:r>
          </a:p>
          <a:p>
            <a:endParaRPr lang="en-US" sz="1600" dirty="0"/>
          </a:p>
        </p:txBody>
      </p:sp>
      <p:sp>
        <p:nvSpPr>
          <p:cNvPr id="3" name="Google Shape;971;p68">
            <a:extLst>
              <a:ext uri="{FF2B5EF4-FFF2-40B4-BE49-F238E27FC236}">
                <a16:creationId xmlns:a16="http://schemas.microsoft.com/office/drawing/2014/main" id="{EEF8A55A-6555-2E5D-ED0C-C884FEF8A137}"/>
              </a:ext>
            </a:extLst>
          </p:cNvPr>
          <p:cNvSpPr/>
          <p:nvPr/>
        </p:nvSpPr>
        <p:spPr>
          <a:xfrm rot="10800000">
            <a:off x="682932" y="2080854"/>
            <a:ext cx="750300" cy="750300"/>
          </a:xfrm>
          <a:prstGeom prst="blockArc">
            <a:avLst>
              <a:gd name="adj1" fmla="val 5345539"/>
              <a:gd name="adj2" fmla="val 4230424"/>
              <a:gd name="adj3" fmla="val 2500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72;p68">
            <a:extLst>
              <a:ext uri="{FF2B5EF4-FFF2-40B4-BE49-F238E27FC236}">
                <a16:creationId xmlns:a16="http://schemas.microsoft.com/office/drawing/2014/main" id="{3F825590-C9BB-05F8-D9A6-4E52DE561EBB}"/>
              </a:ext>
            </a:extLst>
          </p:cNvPr>
          <p:cNvSpPr/>
          <p:nvPr/>
        </p:nvSpPr>
        <p:spPr>
          <a:xfrm rot="10800000">
            <a:off x="4021604" y="2080853"/>
            <a:ext cx="750300" cy="750300"/>
          </a:xfrm>
          <a:prstGeom prst="donut">
            <a:avLst>
              <a:gd name="adj" fmla="val 25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73;p68">
            <a:extLst>
              <a:ext uri="{FF2B5EF4-FFF2-40B4-BE49-F238E27FC236}">
                <a16:creationId xmlns:a16="http://schemas.microsoft.com/office/drawing/2014/main" id="{4C2654A6-EA13-345C-5D7C-78FC13351B0B}"/>
              </a:ext>
            </a:extLst>
          </p:cNvPr>
          <p:cNvSpPr/>
          <p:nvPr/>
        </p:nvSpPr>
        <p:spPr>
          <a:xfrm rot="10800000">
            <a:off x="4021604" y="2080853"/>
            <a:ext cx="750300" cy="750300"/>
          </a:xfrm>
          <a:prstGeom prst="blockArc">
            <a:avLst>
              <a:gd name="adj1" fmla="val 5345539"/>
              <a:gd name="adj2" fmla="val 10756503"/>
              <a:gd name="adj3" fmla="val 24848"/>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70709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361950" y="90225"/>
            <a:ext cx="8420100"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CONCLUSION</a:t>
            </a:r>
          </a:p>
        </p:txBody>
      </p:sp>
      <p:sp>
        <p:nvSpPr>
          <p:cNvPr id="623" name="Google Shape;623;p43"/>
          <p:cNvSpPr txBox="1">
            <a:spLocks noGrp="1"/>
          </p:cNvSpPr>
          <p:nvPr>
            <p:ph type="subTitle" idx="4294967295"/>
          </p:nvPr>
        </p:nvSpPr>
        <p:spPr>
          <a:xfrm>
            <a:off x="578759" y="663313"/>
            <a:ext cx="7986482" cy="4480188"/>
          </a:xfrm>
          <a:prstGeom prst="rect">
            <a:avLst/>
          </a:prstGeom>
        </p:spPr>
        <p:txBody>
          <a:bodyPr spcFirstLastPara="1" wrap="square" lIns="91425" tIns="91425" rIns="91425" bIns="91425" anchor="t" anchorCtr="0">
            <a:noAutofit/>
          </a:bodyPr>
          <a:lstStyle/>
          <a:p>
            <a:pPr marL="228600" lvl="0" indent="-228600" algn="l" rtl="0">
              <a:lnSpc>
                <a:spcPct val="100000"/>
              </a:lnSpc>
              <a:spcBef>
                <a:spcPts val="0"/>
              </a:spcBef>
              <a:spcAft>
                <a:spcPts val="0"/>
              </a:spcAft>
              <a:buClr>
                <a:srgbClr val="E76A28"/>
              </a:buClr>
              <a:buFont typeface="+mj-lt"/>
              <a:buAutoNum type="arabicPeriod"/>
            </a:pPr>
            <a:r>
              <a:rPr lang="en-US" b="1" dirty="0">
                <a:solidFill>
                  <a:schemeClr val="dk1"/>
                </a:solidFill>
              </a:rPr>
              <a:t>Lower percentage of uninsured adults correlated with fewer avoidable, treatable, and preventable deaths per state.</a:t>
            </a:r>
          </a:p>
          <a:p>
            <a:pPr marL="628650" lvl="1" indent="-171450">
              <a:buClr>
                <a:srgbClr val="E76A28"/>
              </a:buClr>
              <a:buFont typeface="Courier New" panose="02070309020205020404" pitchFamily="49" charset="0"/>
              <a:buChar char="o"/>
            </a:pPr>
            <a:r>
              <a:rPr lang="en-US" b="1" dirty="0">
                <a:solidFill>
                  <a:schemeClr val="dk1"/>
                </a:solidFill>
              </a:rPr>
              <a:t>Pearson’s correlation coefficient between 0.3 - 0.4. Moderate correlation for all data sets. </a:t>
            </a:r>
          </a:p>
          <a:p>
            <a:pPr marL="228600" lvl="0" indent="-228600" algn="l" rtl="0">
              <a:lnSpc>
                <a:spcPct val="100000"/>
              </a:lnSpc>
              <a:spcBef>
                <a:spcPts val="0"/>
              </a:spcBef>
              <a:spcAft>
                <a:spcPts val="0"/>
              </a:spcAft>
              <a:buClr>
                <a:srgbClr val="E76A28"/>
              </a:buClr>
              <a:buFont typeface="+mj-lt"/>
              <a:buAutoNum type="arabicPeriod"/>
            </a:pPr>
            <a:r>
              <a:rPr lang="en-US" b="1" dirty="0">
                <a:solidFill>
                  <a:schemeClr val="dk1"/>
                </a:solidFill>
              </a:rPr>
              <a:t>Negative correlation (-0.69) between uninsured adults and not having a primary care provider</a:t>
            </a:r>
          </a:p>
          <a:p>
            <a:pPr marL="685800" lvl="1" indent="-228600">
              <a:buClr>
                <a:srgbClr val="E76A28"/>
              </a:buClr>
              <a:buFont typeface="Courier New" panose="02070309020205020404" pitchFamily="49" charset="0"/>
              <a:buChar char="o"/>
            </a:pPr>
            <a:r>
              <a:rPr lang="en-US" b="1" dirty="0">
                <a:solidFill>
                  <a:schemeClr val="dk1"/>
                </a:solidFill>
              </a:rPr>
              <a:t>Emphasizes the positive impact  of health insurance on seeking preventative medical care</a:t>
            </a:r>
          </a:p>
          <a:p>
            <a:pPr marL="228600" lvl="0" indent="-228600" algn="l" rtl="0">
              <a:lnSpc>
                <a:spcPct val="100000"/>
              </a:lnSpc>
              <a:spcBef>
                <a:spcPts val="0"/>
              </a:spcBef>
              <a:spcAft>
                <a:spcPts val="0"/>
              </a:spcAft>
              <a:buClr>
                <a:srgbClr val="E76A28"/>
              </a:buClr>
              <a:buFont typeface="+mj-lt"/>
              <a:buAutoNum type="arabicPeriod"/>
            </a:pPr>
            <a:r>
              <a:rPr lang="en-US" b="1" dirty="0">
                <a:solidFill>
                  <a:schemeClr val="dk1"/>
                </a:solidFill>
              </a:rPr>
              <a:t>Identified two states with trending positive healthcare outcomes, and three states trending negative healthcare outcomes.</a:t>
            </a:r>
          </a:p>
          <a:p>
            <a:pPr marL="685800" lvl="1" indent="-228600">
              <a:buClr>
                <a:srgbClr val="E76A28"/>
              </a:buClr>
            </a:pPr>
            <a:r>
              <a:rPr lang="en-US" b="1" dirty="0">
                <a:solidFill>
                  <a:schemeClr val="dk1"/>
                </a:solidFill>
              </a:rPr>
              <a:t>Best: Massachusetts, Minnesota | Worst: Mississippi, Oklahoma, West Virginia</a:t>
            </a:r>
          </a:p>
          <a:p>
            <a:pPr marL="685800" lvl="1" indent="-228600">
              <a:buClr>
                <a:srgbClr val="E76A28"/>
              </a:buClr>
            </a:pPr>
            <a:r>
              <a:rPr lang="en-US" b="1" dirty="0">
                <a:solidFill>
                  <a:schemeClr val="dk1"/>
                </a:solidFill>
              </a:rPr>
              <a:t>Starting point for expansion into different factors influencing healthcare outcomes at the state level</a:t>
            </a:r>
          </a:p>
          <a:p>
            <a:pPr marL="0" lvl="0" indent="0" algn="l" rtl="0">
              <a:lnSpc>
                <a:spcPct val="100000"/>
              </a:lnSpc>
              <a:spcBef>
                <a:spcPts val="0"/>
              </a:spcBef>
              <a:spcAft>
                <a:spcPts val="0"/>
              </a:spcAft>
              <a:buClr>
                <a:srgbClr val="E76A28"/>
              </a:buClr>
              <a:buNone/>
            </a:pPr>
            <a:endParaRPr lang="en-US" b="1" dirty="0">
              <a:solidFill>
                <a:schemeClr val="dk1"/>
              </a:solidFill>
            </a:endParaRPr>
          </a:p>
          <a:p>
            <a:pPr marL="0" lvl="0" indent="0" algn="l" rtl="0">
              <a:lnSpc>
                <a:spcPct val="100000"/>
              </a:lnSpc>
              <a:spcBef>
                <a:spcPts val="0"/>
              </a:spcBef>
              <a:spcAft>
                <a:spcPts val="0"/>
              </a:spcAft>
              <a:buClr>
                <a:srgbClr val="E76A28"/>
              </a:buClr>
              <a:buNone/>
            </a:pPr>
            <a:r>
              <a:rPr lang="en-US" b="1" dirty="0">
                <a:solidFill>
                  <a:schemeClr val="dk1"/>
                </a:solidFill>
              </a:rPr>
              <a:t>Limitations:</a:t>
            </a:r>
          </a:p>
          <a:p>
            <a:pPr marL="0" lvl="0" indent="0" algn="l" rtl="0">
              <a:lnSpc>
                <a:spcPct val="100000"/>
              </a:lnSpc>
              <a:spcBef>
                <a:spcPts val="0"/>
              </a:spcBef>
              <a:spcAft>
                <a:spcPts val="0"/>
              </a:spcAft>
              <a:buNone/>
            </a:pPr>
            <a:endParaRPr lang="en-US" b="1" dirty="0"/>
          </a:p>
          <a:p>
            <a:pPr marL="171450" indent="-171450">
              <a:spcBef>
                <a:spcPts val="0"/>
              </a:spcBef>
              <a:buClr>
                <a:srgbClr val="E76A28"/>
              </a:buClr>
              <a:buFont typeface="Courier New" panose="02070309020205020404" pitchFamily="49" charset="0"/>
              <a:buChar char="o"/>
            </a:pPr>
            <a:r>
              <a:rPr lang="en-US" dirty="0"/>
              <a:t>The analysis is based on data from 2018-2019, which represents a relatively short time frame and does not include trend analysis over time. </a:t>
            </a:r>
          </a:p>
          <a:p>
            <a:pPr marL="171450" indent="-171450">
              <a:spcBef>
                <a:spcPts val="0"/>
              </a:spcBef>
              <a:buClr>
                <a:srgbClr val="E76A28"/>
              </a:buClr>
              <a:buFont typeface="Courier New" panose="02070309020205020404" pitchFamily="49" charset="0"/>
              <a:buChar char="o"/>
            </a:pPr>
            <a:r>
              <a:rPr lang="en-US" dirty="0"/>
              <a:t>Does not reflect changes since covid pandemic.</a:t>
            </a:r>
          </a:p>
          <a:p>
            <a:pPr marL="171450" indent="-171450">
              <a:spcBef>
                <a:spcPts val="0"/>
              </a:spcBef>
              <a:buClr>
                <a:srgbClr val="E76A28"/>
              </a:buClr>
              <a:buFont typeface="Courier New" panose="02070309020205020404" pitchFamily="49" charset="0"/>
              <a:buChar char="o"/>
            </a:pPr>
            <a:r>
              <a:rPr lang="en-US" dirty="0"/>
              <a:t>Having a primary care provider does not equal regular doctor visits</a:t>
            </a:r>
          </a:p>
          <a:p>
            <a:pPr marL="171450" indent="-171450">
              <a:spcBef>
                <a:spcPts val="0"/>
              </a:spcBef>
              <a:buClr>
                <a:srgbClr val="E76A28"/>
              </a:buClr>
              <a:buFont typeface="Courier New" panose="02070309020205020404" pitchFamily="49" charset="0"/>
              <a:buChar char="o"/>
            </a:pPr>
            <a:r>
              <a:rPr lang="en-US" dirty="0"/>
              <a:t>The uninsured correlations only included adults, not uninsured children</a:t>
            </a:r>
          </a:p>
          <a:p>
            <a:pPr marL="0" indent="0">
              <a:spcBef>
                <a:spcPts val="1000"/>
              </a:spcBef>
              <a:buNone/>
            </a:pPr>
            <a:r>
              <a:rPr lang="en-US" b="1" dirty="0">
                <a:solidFill>
                  <a:schemeClr val="dk1"/>
                </a:solidFill>
              </a:rPr>
              <a:t>What would we do differently? </a:t>
            </a:r>
          </a:p>
          <a:p>
            <a:pPr marL="171450" indent="-171450">
              <a:spcBef>
                <a:spcPts val="1000"/>
              </a:spcBef>
              <a:buClr>
                <a:srgbClr val="E76A28"/>
              </a:buClr>
              <a:buFont typeface="Courier New" panose="02070309020205020404" pitchFamily="49" charset="0"/>
              <a:buChar char="o"/>
            </a:pPr>
            <a:r>
              <a:rPr lang="en-US" dirty="0"/>
              <a:t>Combined the children and adults data sets for uninsured and compared adult-only, child-only, and the combination.</a:t>
            </a:r>
          </a:p>
          <a:p>
            <a:pPr marL="171450" indent="-171450">
              <a:spcBef>
                <a:spcPts val="1000"/>
              </a:spcBef>
              <a:buClr>
                <a:srgbClr val="E76A28"/>
              </a:buClr>
              <a:buFont typeface="Courier New" panose="02070309020205020404" pitchFamily="49" charset="0"/>
              <a:buChar char="o"/>
            </a:pPr>
            <a:r>
              <a:rPr lang="en-US" dirty="0"/>
              <a:t>Limit the premature death factor to 1 data set and instead explored additional factors.</a:t>
            </a:r>
          </a:p>
        </p:txBody>
      </p:sp>
    </p:spTree>
    <p:extLst>
      <p:ext uri="{BB962C8B-B14F-4D97-AF65-F5344CB8AC3E}">
        <p14:creationId xmlns:p14="http://schemas.microsoft.com/office/powerpoint/2010/main" val="4188664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Healthcare entrepreneurship graph</a:t>
            </a:r>
            <a:endParaRPr/>
          </a:p>
        </p:txBody>
      </p:sp>
      <p:sp>
        <p:nvSpPr>
          <p:cNvPr id="956" name="Google Shape;956;p68"/>
          <p:cNvSpPr txBox="1"/>
          <p:nvPr/>
        </p:nvSpPr>
        <p:spPr>
          <a:xfrm>
            <a:off x="2583122" y="2167421"/>
            <a:ext cx="1612800" cy="35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Mars</a:t>
            </a:r>
            <a:endParaRPr sz="2000" b="1">
              <a:solidFill>
                <a:schemeClr val="dk1"/>
              </a:solidFill>
              <a:latin typeface="Inter"/>
              <a:ea typeface="Inter"/>
              <a:cs typeface="Inter"/>
              <a:sym typeface="Inter"/>
            </a:endParaRPr>
          </a:p>
        </p:txBody>
      </p:sp>
      <p:sp>
        <p:nvSpPr>
          <p:cNvPr id="957" name="Google Shape;957;p68"/>
          <p:cNvSpPr txBox="1"/>
          <p:nvPr/>
        </p:nvSpPr>
        <p:spPr>
          <a:xfrm>
            <a:off x="2583124" y="2379470"/>
            <a:ext cx="1612800" cy="5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dk1"/>
                </a:solidFill>
                <a:latin typeface="Inter"/>
                <a:ea typeface="Inter"/>
                <a:cs typeface="Inter"/>
                <a:sym typeface="Inter"/>
              </a:rPr>
              <a:t>Despite being red, Mars is a cold place</a:t>
            </a:r>
            <a:endParaRPr sz="1200" dirty="0">
              <a:solidFill>
                <a:schemeClr val="dk1"/>
              </a:solidFill>
              <a:latin typeface="Inter"/>
              <a:ea typeface="Inter"/>
              <a:cs typeface="Inter"/>
              <a:sym typeface="Inter"/>
            </a:endParaRPr>
          </a:p>
        </p:txBody>
      </p:sp>
      <p:sp>
        <p:nvSpPr>
          <p:cNvPr id="958" name="Google Shape;958;p68"/>
          <p:cNvSpPr txBox="1"/>
          <p:nvPr/>
        </p:nvSpPr>
        <p:spPr>
          <a:xfrm>
            <a:off x="3862976" y="1765516"/>
            <a:ext cx="1612500" cy="52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chemeClr val="dk1"/>
                </a:solidFill>
                <a:latin typeface="Inter"/>
                <a:ea typeface="Inter"/>
                <a:cs typeface="Inter"/>
                <a:sym typeface="Inter"/>
              </a:rPr>
              <a:t>25%</a:t>
            </a:r>
            <a:endParaRPr sz="3000" b="1">
              <a:solidFill>
                <a:schemeClr val="dk1"/>
              </a:solidFill>
              <a:latin typeface="Inter"/>
              <a:ea typeface="Inter"/>
              <a:cs typeface="Inter"/>
              <a:sym typeface="Inter"/>
            </a:endParaRPr>
          </a:p>
        </p:txBody>
      </p:sp>
      <p:sp>
        <p:nvSpPr>
          <p:cNvPr id="959" name="Google Shape;959;p68"/>
          <p:cNvSpPr txBox="1"/>
          <p:nvPr/>
        </p:nvSpPr>
        <p:spPr>
          <a:xfrm>
            <a:off x="2583122" y="3553047"/>
            <a:ext cx="1612800" cy="35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Jupiter</a:t>
            </a:r>
            <a:endParaRPr sz="2000" b="1">
              <a:solidFill>
                <a:schemeClr val="dk1"/>
              </a:solidFill>
              <a:latin typeface="Inter"/>
              <a:ea typeface="Inter"/>
              <a:cs typeface="Inter"/>
              <a:sym typeface="Inter"/>
            </a:endParaRPr>
          </a:p>
        </p:txBody>
      </p:sp>
      <p:sp>
        <p:nvSpPr>
          <p:cNvPr id="960" name="Google Shape;960;p68"/>
          <p:cNvSpPr txBox="1"/>
          <p:nvPr/>
        </p:nvSpPr>
        <p:spPr>
          <a:xfrm>
            <a:off x="2583124" y="3765095"/>
            <a:ext cx="1612800" cy="5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Inter"/>
                <a:ea typeface="Inter"/>
                <a:cs typeface="Inter"/>
                <a:sym typeface="Inter"/>
              </a:rPr>
              <a:t>Jupiter is the biggest planet</a:t>
            </a:r>
            <a:endParaRPr sz="1200">
              <a:solidFill>
                <a:schemeClr val="dk1"/>
              </a:solidFill>
              <a:latin typeface="Inter"/>
              <a:ea typeface="Inter"/>
              <a:cs typeface="Inter"/>
              <a:sym typeface="Inter"/>
            </a:endParaRPr>
          </a:p>
        </p:txBody>
      </p:sp>
      <p:sp>
        <p:nvSpPr>
          <p:cNvPr id="961" name="Google Shape;961;p68"/>
          <p:cNvSpPr txBox="1"/>
          <p:nvPr/>
        </p:nvSpPr>
        <p:spPr>
          <a:xfrm>
            <a:off x="2583135" y="2946571"/>
            <a:ext cx="1612500" cy="52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chemeClr val="dk1"/>
                </a:solidFill>
                <a:latin typeface="Inter"/>
                <a:ea typeface="Inter"/>
                <a:cs typeface="Inter"/>
                <a:sym typeface="Inter"/>
              </a:rPr>
              <a:t>40%</a:t>
            </a:r>
            <a:endParaRPr sz="3000" b="1">
              <a:solidFill>
                <a:schemeClr val="dk1"/>
              </a:solidFill>
              <a:latin typeface="Inter"/>
              <a:ea typeface="Inter"/>
              <a:cs typeface="Inter"/>
              <a:sym typeface="Inter"/>
            </a:endParaRPr>
          </a:p>
        </p:txBody>
      </p:sp>
      <p:sp>
        <p:nvSpPr>
          <p:cNvPr id="962" name="Google Shape;962;p68"/>
          <p:cNvSpPr txBox="1"/>
          <p:nvPr/>
        </p:nvSpPr>
        <p:spPr>
          <a:xfrm>
            <a:off x="6003172" y="2167421"/>
            <a:ext cx="1612800" cy="35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a:solidFill>
                  <a:schemeClr val="dk1"/>
                </a:solidFill>
                <a:latin typeface="Inter"/>
                <a:ea typeface="Inter"/>
                <a:cs typeface="Inter"/>
                <a:sym typeface="Inter"/>
              </a:rPr>
              <a:t>Saturn</a:t>
            </a:r>
            <a:endParaRPr sz="2000" b="1">
              <a:solidFill>
                <a:schemeClr val="dk1"/>
              </a:solidFill>
              <a:latin typeface="Inter"/>
              <a:ea typeface="Inter"/>
              <a:cs typeface="Inter"/>
              <a:sym typeface="Inter"/>
            </a:endParaRPr>
          </a:p>
        </p:txBody>
      </p:sp>
      <p:sp>
        <p:nvSpPr>
          <p:cNvPr id="963" name="Google Shape;963;p68"/>
          <p:cNvSpPr txBox="1"/>
          <p:nvPr/>
        </p:nvSpPr>
        <p:spPr>
          <a:xfrm>
            <a:off x="6003174" y="2379470"/>
            <a:ext cx="1612800" cy="5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Inter"/>
                <a:ea typeface="Inter"/>
                <a:cs typeface="Inter"/>
                <a:sym typeface="Inter"/>
              </a:rPr>
              <a:t>Saturn is a gas giant and has rings</a:t>
            </a:r>
            <a:endParaRPr sz="1200">
              <a:solidFill>
                <a:schemeClr val="dk1"/>
              </a:solidFill>
              <a:latin typeface="Inter"/>
              <a:ea typeface="Inter"/>
              <a:cs typeface="Inter"/>
              <a:sym typeface="Inter"/>
            </a:endParaRPr>
          </a:p>
        </p:txBody>
      </p:sp>
      <p:sp>
        <p:nvSpPr>
          <p:cNvPr id="964" name="Google Shape;964;p68"/>
          <p:cNvSpPr txBox="1"/>
          <p:nvPr/>
        </p:nvSpPr>
        <p:spPr>
          <a:xfrm>
            <a:off x="6003160" y="1567396"/>
            <a:ext cx="1612500" cy="52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b="1">
                <a:solidFill>
                  <a:schemeClr val="dk1"/>
                </a:solidFill>
                <a:latin typeface="Inter"/>
                <a:ea typeface="Inter"/>
                <a:cs typeface="Inter"/>
                <a:sym typeface="Inter"/>
              </a:rPr>
              <a:t>60%</a:t>
            </a:r>
            <a:endParaRPr sz="3000" b="1">
              <a:solidFill>
                <a:schemeClr val="dk1"/>
              </a:solidFill>
              <a:latin typeface="Inter"/>
              <a:ea typeface="Inter"/>
              <a:cs typeface="Inter"/>
              <a:sym typeface="Inter"/>
            </a:endParaRPr>
          </a:p>
        </p:txBody>
      </p:sp>
      <p:sp>
        <p:nvSpPr>
          <p:cNvPr id="965" name="Google Shape;965;p68"/>
          <p:cNvSpPr txBox="1"/>
          <p:nvPr/>
        </p:nvSpPr>
        <p:spPr>
          <a:xfrm>
            <a:off x="6003166" y="3553047"/>
            <a:ext cx="1612800" cy="352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b="1" dirty="0">
                <a:solidFill>
                  <a:schemeClr val="dk1"/>
                </a:solidFill>
                <a:latin typeface="Inter"/>
                <a:ea typeface="Inter"/>
                <a:cs typeface="Inter"/>
                <a:sym typeface="Inter"/>
              </a:rPr>
              <a:t>Neptune</a:t>
            </a:r>
            <a:endParaRPr sz="2000" b="1" dirty="0">
              <a:solidFill>
                <a:schemeClr val="dk1"/>
              </a:solidFill>
              <a:latin typeface="Inter"/>
              <a:ea typeface="Inter"/>
              <a:cs typeface="Inter"/>
              <a:sym typeface="Inter"/>
            </a:endParaRPr>
          </a:p>
        </p:txBody>
      </p:sp>
      <p:sp>
        <p:nvSpPr>
          <p:cNvPr id="966" name="Google Shape;966;p68"/>
          <p:cNvSpPr txBox="1"/>
          <p:nvPr/>
        </p:nvSpPr>
        <p:spPr>
          <a:xfrm>
            <a:off x="6003168" y="3765095"/>
            <a:ext cx="1612800" cy="5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Inter"/>
                <a:ea typeface="Inter"/>
                <a:cs typeface="Inter"/>
                <a:sym typeface="Inter"/>
              </a:rPr>
              <a:t>Neptune is far away from us</a:t>
            </a:r>
            <a:endParaRPr sz="1200">
              <a:solidFill>
                <a:schemeClr val="dk1"/>
              </a:solidFill>
              <a:latin typeface="Inter"/>
              <a:ea typeface="Inter"/>
              <a:cs typeface="Inter"/>
              <a:sym typeface="Inter"/>
            </a:endParaRPr>
          </a:p>
        </p:txBody>
      </p:sp>
      <p:sp>
        <p:nvSpPr>
          <p:cNvPr id="967" name="Google Shape;967;p68"/>
          <p:cNvSpPr txBox="1"/>
          <p:nvPr/>
        </p:nvSpPr>
        <p:spPr>
          <a:xfrm>
            <a:off x="6003166" y="2946571"/>
            <a:ext cx="1612500" cy="523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dk1"/>
                </a:solidFill>
                <a:latin typeface="Inter"/>
                <a:ea typeface="Inter"/>
                <a:cs typeface="Inter"/>
                <a:sym typeface="Inter"/>
              </a:rPr>
              <a:t>95%</a:t>
            </a:r>
            <a:endParaRPr sz="3000" b="1" dirty="0">
              <a:solidFill>
                <a:schemeClr val="dk1"/>
              </a:solidFill>
              <a:latin typeface="Inter"/>
              <a:ea typeface="Inter"/>
              <a:cs typeface="Inter"/>
              <a:sym typeface="Inter"/>
            </a:endParaRPr>
          </a:p>
        </p:txBody>
      </p:sp>
      <p:sp>
        <p:nvSpPr>
          <p:cNvPr id="968" name="Google Shape;968;p68"/>
          <p:cNvSpPr/>
          <p:nvPr/>
        </p:nvSpPr>
        <p:spPr>
          <a:xfrm rot="10800000">
            <a:off x="4948076" y="1738811"/>
            <a:ext cx="750300" cy="750300"/>
          </a:xfrm>
          <a:prstGeom prst="donut">
            <a:avLst>
              <a:gd name="adj" fmla="val 25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8"/>
          <p:cNvSpPr/>
          <p:nvPr/>
        </p:nvSpPr>
        <p:spPr>
          <a:xfrm rot="10800000">
            <a:off x="4948076" y="1738811"/>
            <a:ext cx="750300" cy="750300"/>
          </a:xfrm>
          <a:prstGeom prst="blockArc">
            <a:avLst>
              <a:gd name="adj1" fmla="val 5345539"/>
              <a:gd name="adj2" fmla="val 17188581"/>
              <a:gd name="adj3" fmla="val 23927"/>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8"/>
          <p:cNvSpPr/>
          <p:nvPr/>
        </p:nvSpPr>
        <p:spPr>
          <a:xfrm rot="10800000">
            <a:off x="4948076" y="2946586"/>
            <a:ext cx="750300" cy="750300"/>
          </a:xfrm>
          <a:prstGeom prst="donut">
            <a:avLst>
              <a:gd name="adj" fmla="val 25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8"/>
          <p:cNvSpPr/>
          <p:nvPr/>
        </p:nvSpPr>
        <p:spPr>
          <a:xfrm rot="10800000">
            <a:off x="4948076" y="2946586"/>
            <a:ext cx="750300" cy="750300"/>
          </a:xfrm>
          <a:prstGeom prst="blockArc">
            <a:avLst>
              <a:gd name="adj1" fmla="val 5345539"/>
              <a:gd name="adj2" fmla="val 4230424"/>
              <a:gd name="adj3" fmla="val 2500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8"/>
          <p:cNvSpPr/>
          <p:nvPr/>
        </p:nvSpPr>
        <p:spPr>
          <a:xfrm rot="10800000">
            <a:off x="1528026" y="1683999"/>
            <a:ext cx="750300" cy="750300"/>
          </a:xfrm>
          <a:prstGeom prst="donut">
            <a:avLst>
              <a:gd name="adj" fmla="val 25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8"/>
          <p:cNvSpPr/>
          <p:nvPr/>
        </p:nvSpPr>
        <p:spPr>
          <a:xfrm rot="10800000">
            <a:off x="1528026" y="1683999"/>
            <a:ext cx="750300" cy="750300"/>
          </a:xfrm>
          <a:prstGeom prst="blockArc">
            <a:avLst>
              <a:gd name="adj1" fmla="val 5345539"/>
              <a:gd name="adj2" fmla="val 10756503"/>
              <a:gd name="adj3" fmla="val 24848"/>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8"/>
          <p:cNvSpPr/>
          <p:nvPr/>
        </p:nvSpPr>
        <p:spPr>
          <a:xfrm rot="10800000">
            <a:off x="1528026" y="2891774"/>
            <a:ext cx="750300" cy="750300"/>
          </a:xfrm>
          <a:prstGeom prst="donut">
            <a:avLst>
              <a:gd name="adj" fmla="val 25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8"/>
          <p:cNvSpPr/>
          <p:nvPr/>
        </p:nvSpPr>
        <p:spPr>
          <a:xfrm rot="10800000">
            <a:off x="1528026" y="2891774"/>
            <a:ext cx="750300" cy="750300"/>
          </a:xfrm>
          <a:prstGeom prst="blockArc">
            <a:avLst>
              <a:gd name="adj1" fmla="val 5345539"/>
              <a:gd name="adj2" fmla="val 4230424"/>
              <a:gd name="adj3" fmla="val 25004"/>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973;p68">
            <a:extLst>
              <a:ext uri="{FF2B5EF4-FFF2-40B4-BE49-F238E27FC236}">
                <a16:creationId xmlns:a16="http://schemas.microsoft.com/office/drawing/2014/main" id="{A751452F-7E70-C282-5397-9531B6C2BAFD}"/>
              </a:ext>
            </a:extLst>
          </p:cNvPr>
          <p:cNvSpPr/>
          <p:nvPr/>
        </p:nvSpPr>
        <p:spPr>
          <a:xfrm rot="10800000">
            <a:off x="4197504" y="1876235"/>
            <a:ext cx="750300" cy="750300"/>
          </a:xfrm>
          <a:prstGeom prst="blockArc">
            <a:avLst>
              <a:gd name="adj1" fmla="val 5345539"/>
              <a:gd name="adj2" fmla="val 10756503"/>
              <a:gd name="adj3" fmla="val 24848"/>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8"/>
        <p:cNvGrpSpPr/>
        <p:nvPr/>
      </p:nvGrpSpPr>
      <p:grpSpPr>
        <a:xfrm>
          <a:off x="0" y="0"/>
          <a:ext cx="0" cy="0"/>
          <a:chOff x="0" y="0"/>
          <a:chExt cx="0" cy="0"/>
        </a:xfrm>
      </p:grpSpPr>
      <p:sp>
        <p:nvSpPr>
          <p:cNvPr id="1049" name="Google Shape;1049;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050" name="Google Shape;1050;p7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dirty="0">
                <a:solidFill>
                  <a:schemeClr val="lt1"/>
                </a:solidFill>
              </a:rPr>
              <a:t>If you have a free account, in order to use this template, you must credit </a:t>
            </a:r>
            <a:r>
              <a:rPr lang="en" sz="1100" b="1" u="sng" dirty="0">
                <a:solidFill>
                  <a:schemeClr val="hlink"/>
                </a:solidFill>
                <a:hlinkClick r:id="rId3"/>
              </a:rPr>
              <a:t>Slidesgo</a:t>
            </a:r>
            <a:r>
              <a:rPr lang="en" sz="1100" b="1" dirty="0">
                <a:solidFill>
                  <a:schemeClr val="hlink"/>
                </a:solidFill>
              </a:rPr>
              <a:t> </a:t>
            </a:r>
            <a:r>
              <a:rPr lang="en" sz="1100" dirty="0">
                <a:solidFill>
                  <a:schemeClr val="lt1"/>
                </a:solidFill>
              </a:rPr>
              <a:t>by keeping the </a:t>
            </a:r>
            <a:r>
              <a:rPr lang="en" sz="1100" b="1" u="sng" dirty="0">
                <a:solidFill>
                  <a:schemeClr val="hlink"/>
                </a:solidFill>
                <a:hlinkClick r:id="" action="ppaction://noaction"/>
              </a:rPr>
              <a:t>Thanks</a:t>
            </a:r>
            <a:r>
              <a:rPr lang="en" sz="1100" b="1" dirty="0">
                <a:solidFill>
                  <a:schemeClr val="hlink"/>
                </a:solidFill>
              </a:rPr>
              <a:t> </a:t>
            </a:r>
            <a:r>
              <a:rPr lang="en" sz="1100" dirty="0">
                <a:solidFill>
                  <a:schemeClr val="lt1"/>
                </a:solidFill>
              </a:rPr>
              <a:t>slide. Please refer to the next slide to read the instructions for premium users.</a:t>
            </a:r>
            <a:endParaRPr sz="1100" dirty="0">
              <a:solidFill>
                <a:schemeClr val="lt1"/>
              </a:solidFill>
            </a:endParaRPr>
          </a:p>
          <a:p>
            <a:pPr marL="0" lvl="0" indent="0" algn="l" rtl="0">
              <a:spcBef>
                <a:spcPts val="1000"/>
              </a:spcBef>
              <a:spcAft>
                <a:spcPts val="0"/>
              </a:spcAft>
              <a:buClr>
                <a:srgbClr val="0E2A47"/>
              </a:buClr>
              <a:buSzPts val="1100"/>
              <a:buFont typeface="Arial"/>
              <a:buNone/>
            </a:pPr>
            <a:r>
              <a:rPr lang="en" sz="1100" b="1" dirty="0">
                <a:solidFill>
                  <a:schemeClr val="hlink"/>
                </a:solidFill>
              </a:rPr>
              <a:t>As a Free user, you are allowed to:</a:t>
            </a:r>
            <a:endParaRPr sz="1100" b="1" dirty="0">
              <a:solidFill>
                <a:schemeClr val="hlink"/>
              </a:solidFill>
            </a:endParaRPr>
          </a:p>
          <a:p>
            <a:pPr marL="457200" lvl="0" indent="-298450" algn="l" rtl="0">
              <a:spcBef>
                <a:spcPts val="400"/>
              </a:spcBef>
              <a:spcAft>
                <a:spcPts val="0"/>
              </a:spcAft>
              <a:buClr>
                <a:schemeClr val="lt1"/>
              </a:buClr>
              <a:buSzPts val="1100"/>
              <a:buChar char="●"/>
            </a:pPr>
            <a:r>
              <a:rPr lang="en" sz="1100" dirty="0">
                <a:solidFill>
                  <a:schemeClr val="lt1"/>
                </a:solidFill>
              </a:rPr>
              <a:t>Modify this template.</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Use it for both personal and commercial projects.</a:t>
            </a:r>
            <a:endParaRPr sz="1100" dirty="0">
              <a:solidFill>
                <a:schemeClr val="lt1"/>
              </a:solidFill>
            </a:endParaRPr>
          </a:p>
          <a:p>
            <a:pPr marL="0" lvl="0" indent="0" algn="l" rtl="0">
              <a:spcBef>
                <a:spcPts val="1400"/>
              </a:spcBef>
              <a:spcAft>
                <a:spcPts val="0"/>
              </a:spcAft>
              <a:buClr>
                <a:srgbClr val="0E2A47"/>
              </a:buClr>
              <a:buSzPts val="1100"/>
              <a:buFont typeface="Arial"/>
              <a:buNone/>
            </a:pPr>
            <a:r>
              <a:rPr lang="en" sz="1100" b="1" dirty="0">
                <a:solidFill>
                  <a:schemeClr val="hlink"/>
                </a:solidFill>
              </a:rPr>
              <a:t>You are not allowed to:</a:t>
            </a:r>
            <a:endParaRPr sz="1100" b="1" dirty="0">
              <a:solidFill>
                <a:schemeClr val="hlink"/>
              </a:solidFill>
            </a:endParaRPr>
          </a:p>
          <a:p>
            <a:pPr marL="457200" lvl="0" indent="-298450" algn="l" rtl="0">
              <a:spcBef>
                <a:spcPts val="0"/>
              </a:spcBef>
              <a:spcAft>
                <a:spcPts val="0"/>
              </a:spcAft>
              <a:buClr>
                <a:schemeClr val="lt1"/>
              </a:buClr>
              <a:buSzPts val="1100"/>
              <a:buChar char="●"/>
            </a:pPr>
            <a:r>
              <a:rPr lang="en" sz="1100" dirty="0">
                <a:solidFill>
                  <a:schemeClr val="lt1"/>
                </a:solidFill>
              </a:rPr>
              <a:t>Sublicense, sell or rent any of Slidesgo Content (or a modified version of Slidesgo Content).</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Distribute Slidesgo Content unless it has been expressly authorized by Slidesgo.</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Include Slidesgo Content in an online or offline database or file.</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Offer Slidesgo templates (or modified versions of Slidesgo templates) for download.</a:t>
            </a:r>
            <a:endParaRPr sz="1100" dirty="0">
              <a:solidFill>
                <a:schemeClr val="lt1"/>
              </a:solidFill>
            </a:endParaRPr>
          </a:p>
          <a:p>
            <a:pPr marL="457200" lvl="0" indent="-298450" algn="l" rtl="0">
              <a:spcBef>
                <a:spcPts val="0"/>
              </a:spcBef>
              <a:spcAft>
                <a:spcPts val="0"/>
              </a:spcAft>
              <a:buClr>
                <a:schemeClr val="lt1"/>
              </a:buClr>
              <a:buSzPts val="1100"/>
              <a:buChar char="●"/>
            </a:pPr>
            <a:r>
              <a:rPr lang="en" sz="1100" dirty="0">
                <a:solidFill>
                  <a:schemeClr val="lt1"/>
                </a:solidFill>
              </a:rPr>
              <a:t>Acquire the copyright of Slidesgo Content.</a:t>
            </a: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l" rtl="0">
              <a:spcBef>
                <a:spcPts val="0"/>
              </a:spcBef>
              <a:spcAft>
                <a:spcPts val="0"/>
              </a:spcAft>
              <a:buClr>
                <a:srgbClr val="0E2A47"/>
              </a:buClr>
              <a:buSzPts val="1100"/>
              <a:buFont typeface="Arial"/>
              <a:buNone/>
            </a:pPr>
            <a:endParaRPr sz="1100" dirty="0">
              <a:solidFill>
                <a:schemeClr val="lt1"/>
              </a:solidFill>
            </a:endParaRPr>
          </a:p>
          <a:p>
            <a:pPr marL="0" lvl="0" indent="0" algn="ctr" rtl="0">
              <a:spcBef>
                <a:spcPts val="0"/>
              </a:spcBef>
              <a:spcAft>
                <a:spcPts val="0"/>
              </a:spcAft>
              <a:buClr>
                <a:srgbClr val="0E2A47"/>
              </a:buClr>
              <a:buSzPts val="1100"/>
              <a:buFont typeface="Arial"/>
              <a:buNone/>
            </a:pPr>
            <a:endParaRPr sz="1100" dirty="0">
              <a:solidFill>
                <a:schemeClr val="lt1"/>
              </a:solidFill>
            </a:endParaRPr>
          </a:p>
          <a:p>
            <a:pPr marL="0" lvl="0" indent="0" algn="ctr" rtl="0">
              <a:spcBef>
                <a:spcPts val="0"/>
              </a:spcBef>
              <a:spcAft>
                <a:spcPts val="0"/>
              </a:spcAft>
              <a:buClr>
                <a:srgbClr val="0E2A47"/>
              </a:buClr>
              <a:buSzPts val="1100"/>
              <a:buFont typeface="Arial"/>
              <a:buNone/>
            </a:pPr>
            <a:r>
              <a:rPr lang="en" sz="1100" dirty="0">
                <a:solidFill>
                  <a:schemeClr val="lt1"/>
                </a:solidFill>
              </a:rPr>
              <a:t>For more information about editing slides, please read our FAQs or visit our blog:</a:t>
            </a:r>
            <a:endParaRPr sz="1100" dirty="0">
              <a:solidFill>
                <a:schemeClr val="lt1"/>
              </a:solidFill>
            </a:endParaRPr>
          </a:p>
          <a:p>
            <a:pPr marL="0" lvl="0" indent="0" algn="ctr" rtl="0">
              <a:spcBef>
                <a:spcPts val="0"/>
              </a:spcBef>
              <a:spcAft>
                <a:spcPts val="0"/>
              </a:spcAft>
              <a:buClr>
                <a:srgbClr val="0E2A47"/>
              </a:buClr>
              <a:buSzPts val="1100"/>
              <a:buFont typeface="Arial"/>
              <a:buNone/>
            </a:pPr>
            <a:r>
              <a:rPr lang="en" sz="1100" b="1" u="sng" dirty="0">
                <a:solidFill>
                  <a:schemeClr val="hlink"/>
                </a:solidFill>
                <a:hlinkClick r:id="rId4"/>
              </a:rPr>
              <a:t>https://slidesgo.com/faqs</a:t>
            </a:r>
            <a:r>
              <a:rPr lang="en" sz="1100" dirty="0">
                <a:solidFill>
                  <a:schemeClr val="lt1"/>
                </a:solidFill>
              </a:rPr>
              <a:t> and </a:t>
            </a:r>
            <a:r>
              <a:rPr lang="en" sz="1100" b="1" u="sng" dirty="0">
                <a:solidFill>
                  <a:schemeClr val="hlink"/>
                </a:solidFill>
                <a:hlinkClick r:id="rId5"/>
              </a:rPr>
              <a:t>https://slidesgo.com/slidesgo-school</a:t>
            </a:r>
            <a:endParaRPr sz="1000" dirty="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sp>
        <p:nvSpPr>
          <p:cNvPr id="578" name="Google Shape;578;p38"/>
          <p:cNvSpPr txBox="1">
            <a:spLocks noGrp="1"/>
          </p:cNvSpPr>
          <p:nvPr>
            <p:ph type="body" idx="1"/>
          </p:nvPr>
        </p:nvSpPr>
        <p:spPr>
          <a:xfrm>
            <a:off x="720000" y="1109344"/>
            <a:ext cx="7704000" cy="33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delete this slide when you’re done editing the presentation</a:t>
            </a:r>
            <a:endParaRPr/>
          </a:p>
        </p:txBody>
      </p:sp>
      <p:graphicFrame>
        <p:nvGraphicFramePr>
          <p:cNvPr id="579" name="Google Shape;579;p38"/>
          <p:cNvGraphicFramePr/>
          <p:nvPr/>
        </p:nvGraphicFramePr>
        <p:xfrm>
          <a:off x="803688" y="1668029"/>
          <a:ext cx="7536625" cy="2169150"/>
        </p:xfrm>
        <a:graphic>
          <a:graphicData uri="http://schemas.openxmlformats.org/drawingml/2006/table">
            <a:tbl>
              <a:tblPr>
                <a:noFill/>
                <a:tableStyleId>{EDBD9ADF-4DD1-4A40-991E-D4F8AA1AC8F0}</a:tableStyleId>
              </a:tblPr>
              <a:tblGrid>
                <a:gridCol w="2139375">
                  <a:extLst>
                    <a:ext uri="{9D8B030D-6E8A-4147-A177-3AD203B41FA5}">
                      <a16:colId xmlns:a16="http://schemas.microsoft.com/office/drawing/2014/main" val="20000"/>
                    </a:ext>
                  </a:extLst>
                </a:gridCol>
                <a:gridCol w="53972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a:solidFill>
                            <a:schemeClr val="dk1"/>
                          </a:solidFill>
                          <a:latin typeface="Inter"/>
                          <a:ea typeface="Inter"/>
                          <a:cs typeface="Inter"/>
                          <a:sym typeface="Inter"/>
                          <a:hlinkClick r:id="" action="ppaction://noaction">
                            <a:extLst>
                              <a:ext uri="{A12FA001-AC4F-418D-AE19-62706E023703}">
                                <ahyp:hlinkClr xmlns:ahyp="http://schemas.microsoft.com/office/drawing/2018/hyperlinkcolor" val="tx"/>
                              </a:ext>
                            </a:extLst>
                          </a:hlinkClick>
                        </a:rPr>
                        <a:t>Fonts</a:t>
                      </a:r>
                      <a:endParaRPr sz="1000" b="1" u="sng">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Inter"/>
                          <a:ea typeface="Inter"/>
                          <a:cs typeface="Inter"/>
                          <a:sym typeface="Inter"/>
                        </a:rPr>
                        <a:t>To view this template correctly in PowerPoint, download and install the fonts we used</a:t>
                      </a:r>
                      <a:endParaRPr sz="1000">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a:solidFill>
                            <a:schemeClr val="dk1"/>
                          </a:solidFill>
                          <a:latin typeface="Inter"/>
                          <a:ea typeface="Inter"/>
                          <a:cs typeface="Inter"/>
                          <a:sym typeface="Inter"/>
                          <a:hlinkClick r:id="" action="ppaction://noaction">
                            <a:extLst>
                              <a:ext uri="{A12FA001-AC4F-418D-AE19-62706E023703}">
                                <ahyp:hlinkClr xmlns:ahyp="http://schemas.microsoft.com/office/drawing/2018/hyperlinkcolor" val="tx"/>
                              </a:ext>
                            </a:extLst>
                          </a:hlinkClick>
                        </a:rPr>
                        <a:t>Used</a:t>
                      </a:r>
                      <a:r>
                        <a:rPr lang="en" sz="1000" b="1">
                          <a:solidFill>
                            <a:schemeClr val="dk1"/>
                          </a:solidFill>
                          <a:latin typeface="Inter"/>
                          <a:ea typeface="Inter"/>
                          <a:cs typeface="Inter"/>
                          <a:sym typeface="Inter"/>
                        </a:rPr>
                        <a:t> </a:t>
                      </a:r>
                      <a:r>
                        <a:rPr lang="en" sz="1000">
                          <a:solidFill>
                            <a:schemeClr val="dk1"/>
                          </a:solidFill>
                          <a:latin typeface="Inter"/>
                          <a:ea typeface="Inter"/>
                          <a:cs typeface="Inter"/>
                          <a:sym typeface="Inter"/>
                        </a:rPr>
                        <a:t>and</a:t>
                      </a:r>
                      <a:r>
                        <a:rPr lang="en" sz="1000" b="1">
                          <a:solidFill>
                            <a:schemeClr val="dk1"/>
                          </a:solidFill>
                          <a:latin typeface="Inter"/>
                          <a:ea typeface="Inter"/>
                          <a:cs typeface="Inter"/>
                          <a:sym typeface="Inter"/>
                        </a:rPr>
                        <a:t> </a:t>
                      </a:r>
                      <a:r>
                        <a:rPr lang="en" sz="1000" b="1" u="sng">
                          <a:solidFill>
                            <a:schemeClr val="dk1"/>
                          </a:solidFill>
                          <a:latin typeface="Inter"/>
                          <a:ea typeface="Inter"/>
                          <a:cs typeface="Inter"/>
                          <a:sym typeface="Inter"/>
                          <a:hlinkClick r:id="" action="ppaction://noaction">
                            <a:extLst>
                              <a:ext uri="{A12FA001-AC4F-418D-AE19-62706E023703}">
                                <ahyp:hlinkClr xmlns:ahyp="http://schemas.microsoft.com/office/drawing/2018/hyperlinkcolor" val="tx"/>
                              </a:ext>
                            </a:extLst>
                          </a:hlinkClick>
                        </a:rPr>
                        <a:t>alternative</a:t>
                      </a:r>
                      <a:r>
                        <a:rPr lang="en" sz="1000" b="1" u="sng">
                          <a:solidFill>
                            <a:schemeClr val="dk1"/>
                          </a:solidFill>
                          <a:latin typeface="Inter"/>
                          <a:ea typeface="Inter"/>
                          <a:cs typeface="Inter"/>
                          <a:sym typeface="Inter"/>
                          <a:hlinkClick r:id="" action="ppaction://noaction">
                            <a:extLst>
                              <a:ext uri="{A12FA001-AC4F-418D-AE19-62706E023703}">
                                <ahyp:hlinkClr xmlns:ahyp="http://schemas.microsoft.com/office/drawing/2018/hyperlinkcolor" val="tx"/>
                              </a:ext>
                            </a:extLst>
                          </a:hlinkClick>
                        </a:rPr>
                        <a:t> resources</a:t>
                      </a:r>
                      <a:endParaRPr sz="1000" b="1" u="sng">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Inter"/>
                          <a:ea typeface="Inter"/>
                          <a:cs typeface="Inter"/>
                          <a:sym typeface="Inter"/>
                        </a:rPr>
                        <a:t>An assortment of graphic resources that are suitable for use in this presentation</a:t>
                      </a:r>
                      <a:endParaRPr sz="1000">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a:solidFill>
                            <a:schemeClr val="dk1"/>
                          </a:solidFill>
                          <a:latin typeface="Inter"/>
                          <a:ea typeface="Inter"/>
                          <a:cs typeface="Inter"/>
                          <a:sym typeface="Inter"/>
                          <a:hlinkClick r:id="" action="ppaction://noaction">
                            <a:extLst>
                              <a:ext uri="{A12FA001-AC4F-418D-AE19-62706E023703}">
                                <ahyp:hlinkClr xmlns:ahyp="http://schemas.microsoft.com/office/drawing/2018/hyperlinkcolor" val="tx"/>
                              </a:ext>
                            </a:extLst>
                          </a:hlinkClick>
                        </a:rPr>
                        <a:t>Thanks slide</a:t>
                      </a:r>
                      <a:endParaRPr sz="1000" b="1" u="sng">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Inter"/>
                          <a:ea typeface="Inter"/>
                          <a:cs typeface="Inter"/>
                          <a:sym typeface="Inter"/>
                        </a:rPr>
                        <a:t>You must keep it so that proper credits for our design are given</a:t>
                      </a:r>
                      <a:endParaRPr sz="1000">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a:solidFill>
                            <a:schemeClr val="dk1"/>
                          </a:solidFill>
                          <a:latin typeface="Inter"/>
                          <a:ea typeface="Inter"/>
                          <a:cs typeface="Inter"/>
                          <a:sym typeface="Inter"/>
                          <a:hlinkClick r:id="" action="ppaction://noaction">
                            <a:extLst>
                              <a:ext uri="{A12FA001-AC4F-418D-AE19-62706E023703}">
                                <ahyp:hlinkClr xmlns:ahyp="http://schemas.microsoft.com/office/drawing/2018/hyperlinkcolor" val="tx"/>
                              </a:ext>
                            </a:extLst>
                          </a:hlinkClick>
                        </a:rPr>
                        <a:t>Colors</a:t>
                      </a:r>
                      <a:endParaRPr sz="1000" b="1" u="sng">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Inter"/>
                          <a:ea typeface="Inter"/>
                          <a:cs typeface="Inter"/>
                          <a:sym typeface="Inter"/>
                        </a:rPr>
                        <a:t>All the colors used in this presentation</a:t>
                      </a:r>
                      <a:endParaRPr sz="1000">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a:solidFill>
                            <a:schemeClr val="dk1"/>
                          </a:solidFill>
                          <a:latin typeface="Inter"/>
                          <a:ea typeface="Inter"/>
                          <a:cs typeface="Inter"/>
                          <a:sym typeface="Inter"/>
                          <a:hlinkClick r:id="" action="ppaction://noaction">
                            <a:extLst>
                              <a:ext uri="{A12FA001-AC4F-418D-AE19-62706E023703}">
                                <ahyp:hlinkClr xmlns:ahyp="http://schemas.microsoft.com/office/drawing/2018/hyperlinkcolor" val="tx"/>
                              </a:ext>
                            </a:extLst>
                          </a:hlinkClick>
                        </a:rPr>
                        <a:t>Icons</a:t>
                      </a:r>
                      <a:r>
                        <a:rPr lang="en" sz="1000" b="1">
                          <a:solidFill>
                            <a:schemeClr val="dk1"/>
                          </a:solidFill>
                          <a:latin typeface="Inter"/>
                          <a:ea typeface="Inter"/>
                          <a:cs typeface="Inter"/>
                          <a:sym typeface="Inter"/>
                        </a:rPr>
                        <a:t> </a:t>
                      </a:r>
                      <a:r>
                        <a:rPr lang="en" sz="1000">
                          <a:solidFill>
                            <a:schemeClr val="dk1"/>
                          </a:solidFill>
                          <a:latin typeface="Inter"/>
                          <a:ea typeface="Inter"/>
                          <a:cs typeface="Inter"/>
                          <a:sym typeface="Inter"/>
                        </a:rPr>
                        <a:t>and</a:t>
                      </a:r>
                      <a:r>
                        <a:rPr lang="en" sz="1000" b="1">
                          <a:solidFill>
                            <a:schemeClr val="dk1"/>
                          </a:solidFill>
                          <a:latin typeface="Inter"/>
                          <a:ea typeface="Inter"/>
                          <a:cs typeface="Inter"/>
                          <a:sym typeface="Inter"/>
                        </a:rPr>
                        <a:t> </a:t>
                      </a:r>
                      <a:r>
                        <a:rPr lang="en" sz="1000" b="1" u="sng">
                          <a:solidFill>
                            <a:schemeClr val="dk1"/>
                          </a:solidFill>
                          <a:latin typeface="Inter"/>
                          <a:ea typeface="Inter"/>
                          <a:cs typeface="Inter"/>
                          <a:sym typeface="Inter"/>
                          <a:hlinkClick r:id="" action="ppaction://noaction">
                            <a:extLst>
                              <a:ext uri="{A12FA001-AC4F-418D-AE19-62706E023703}">
                                <ahyp:hlinkClr xmlns:ahyp="http://schemas.microsoft.com/office/drawing/2018/hyperlinkcolor" val="tx"/>
                              </a:ext>
                            </a:extLst>
                          </a:hlinkClick>
                        </a:rPr>
                        <a:t>infographic resources</a:t>
                      </a:r>
                      <a:endParaRPr sz="1000" b="1" u="sng">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Inter"/>
                          <a:ea typeface="Inter"/>
                          <a:cs typeface="Inter"/>
                          <a:sym typeface="Inter"/>
                        </a:rPr>
                        <a:t>These can be used in the template, and their size and color can be edited</a:t>
                      </a:r>
                      <a:endParaRPr sz="1000">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a:solidFill>
                            <a:schemeClr val="dk1"/>
                          </a:solidFill>
                          <a:latin typeface="Inter"/>
                          <a:ea typeface="Inter"/>
                          <a:cs typeface="Inter"/>
                          <a:sym typeface="Inter"/>
                        </a:rPr>
                        <a:t>Editable presentation theme </a:t>
                      </a:r>
                      <a:endParaRPr sz="1000">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Inter"/>
                          <a:ea typeface="Inter"/>
                          <a:cs typeface="Inter"/>
                          <a:sym typeface="Inter"/>
                        </a:rPr>
                        <a:t>You can edit the master slides easily. For more info, click </a:t>
                      </a:r>
                      <a:r>
                        <a:rPr lang="en" sz="1000" b="1" u="sng">
                          <a:solidFill>
                            <a:schemeClr val="dk1"/>
                          </a:solidFill>
                          <a:latin typeface="Inter"/>
                          <a:ea typeface="Inter"/>
                          <a:cs typeface="Inter"/>
                          <a:sym typeface="Inter"/>
                          <a:hlinkClick r:id="rId3">
                            <a:extLst>
                              <a:ext uri="{A12FA001-AC4F-418D-AE19-62706E023703}">
                                <ahyp:hlinkClr xmlns:ahyp="http://schemas.microsoft.com/office/drawing/2018/hyperlinkcolor" val="tx"/>
                              </a:ext>
                            </a:extLst>
                          </a:hlinkClick>
                        </a:rPr>
                        <a:t>here</a:t>
                      </a:r>
                      <a:endParaRPr sz="1000">
                        <a:solidFill>
                          <a:schemeClr val="dk1"/>
                        </a:solidFill>
                        <a:latin typeface="Inter"/>
                        <a:ea typeface="Inter"/>
                        <a:cs typeface="Inter"/>
                        <a:sym typeface="Inter"/>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80" name="Google Shape;580;p38"/>
          <p:cNvSpPr txBox="1"/>
          <p:nvPr/>
        </p:nvSpPr>
        <p:spPr>
          <a:xfrm>
            <a:off x="1504328" y="4133675"/>
            <a:ext cx="1927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Inter"/>
                <a:ea typeface="Inter"/>
                <a:cs typeface="Inter"/>
                <a:sym typeface="Inter"/>
              </a:rPr>
              <a:t>For more info:</a:t>
            </a:r>
            <a:br>
              <a:rPr lang="en" sz="1000" b="1">
                <a:solidFill>
                  <a:schemeClr val="dk1"/>
                </a:solidFill>
                <a:latin typeface="Inter"/>
                <a:ea typeface="Inter"/>
                <a:cs typeface="Inter"/>
                <a:sym typeface="Inter"/>
              </a:rPr>
            </a:br>
            <a:r>
              <a:rPr lang="en" sz="1000" b="1" u="sng">
                <a:solidFill>
                  <a:schemeClr val="dk1"/>
                </a:solidFill>
                <a:latin typeface="Inter"/>
                <a:ea typeface="Inter"/>
                <a:cs typeface="Inter"/>
                <a:sym typeface="Inter"/>
                <a:hlinkClick r:id="rId4">
                  <a:extLst>
                    <a:ext uri="{A12FA001-AC4F-418D-AE19-62706E023703}">
                      <ahyp:hlinkClr xmlns:ahyp="http://schemas.microsoft.com/office/drawing/2018/hyperlinkcolor" val="tx"/>
                    </a:ext>
                  </a:extLst>
                </a:hlinkClick>
              </a:rPr>
              <a:t>SLIDESGO</a:t>
            </a:r>
            <a:r>
              <a:rPr lang="en" sz="1000" b="1">
                <a:solidFill>
                  <a:schemeClr val="dk1"/>
                </a:solidFill>
                <a:latin typeface="Inter"/>
                <a:ea typeface="Inter"/>
                <a:cs typeface="Inter"/>
                <a:sym typeface="Inter"/>
              </a:rPr>
              <a:t> | </a:t>
            </a:r>
            <a:r>
              <a:rPr lang="en" sz="1000" b="1" u="sng">
                <a:solidFill>
                  <a:schemeClr val="dk1"/>
                </a:solidFill>
                <a:latin typeface="Inter"/>
                <a:ea typeface="Inter"/>
                <a:cs typeface="Inter"/>
                <a:sym typeface="Inter"/>
                <a:hlinkClick r:id="rId5">
                  <a:extLst>
                    <a:ext uri="{A12FA001-AC4F-418D-AE19-62706E023703}">
                      <ahyp:hlinkClr xmlns:ahyp="http://schemas.microsoft.com/office/drawing/2018/hyperlinkcolor" val="tx"/>
                    </a:ext>
                  </a:extLst>
                </a:hlinkClick>
              </a:rPr>
              <a:t>BLOG</a:t>
            </a:r>
            <a:r>
              <a:rPr lang="en" sz="1000" b="1">
                <a:solidFill>
                  <a:schemeClr val="dk1"/>
                </a:solidFill>
                <a:latin typeface="Inter"/>
                <a:ea typeface="Inter"/>
                <a:cs typeface="Inter"/>
                <a:sym typeface="Inter"/>
              </a:rPr>
              <a:t> | </a:t>
            </a:r>
            <a:r>
              <a:rPr lang="en" sz="1000" b="1" u="sng">
                <a:solidFill>
                  <a:schemeClr val="dk1"/>
                </a:solidFill>
                <a:latin typeface="Inter"/>
                <a:ea typeface="Inter"/>
                <a:cs typeface="Inter"/>
                <a:sym typeface="Inter"/>
                <a:hlinkClick r:id="rId6">
                  <a:extLst>
                    <a:ext uri="{A12FA001-AC4F-418D-AE19-62706E023703}">
                      <ahyp:hlinkClr xmlns:ahyp="http://schemas.microsoft.com/office/drawing/2018/hyperlinkcolor" val="tx"/>
                    </a:ext>
                  </a:extLst>
                </a:hlinkClick>
              </a:rPr>
              <a:t>FAQ</a:t>
            </a:r>
            <a:r>
              <a:rPr lang="en" sz="1000" b="1" u="sng">
                <a:solidFill>
                  <a:schemeClr val="dk1"/>
                </a:solidFill>
                <a:latin typeface="Inter"/>
                <a:ea typeface="Inter"/>
                <a:cs typeface="Inter"/>
                <a:sym typeface="Inter"/>
              </a:rPr>
              <a:t>s</a:t>
            </a:r>
            <a:endParaRPr sz="1000" b="1" u="sng">
              <a:solidFill>
                <a:schemeClr val="dk1"/>
              </a:solidFill>
              <a:latin typeface="Inter"/>
              <a:ea typeface="Inter"/>
              <a:cs typeface="Inter"/>
              <a:sym typeface="Inter"/>
            </a:endParaRPr>
          </a:p>
        </p:txBody>
      </p:sp>
      <p:sp>
        <p:nvSpPr>
          <p:cNvPr id="581" name="Google Shape;581;p38"/>
          <p:cNvSpPr txBox="1"/>
          <p:nvPr/>
        </p:nvSpPr>
        <p:spPr>
          <a:xfrm>
            <a:off x="4056472" y="4133675"/>
            <a:ext cx="35832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Inter"/>
                <a:ea typeface="Inter"/>
                <a:cs typeface="Inter"/>
                <a:sym typeface="Inter"/>
              </a:rPr>
              <a:t>You can visit our sister projects:</a:t>
            </a:r>
            <a:br>
              <a:rPr lang="en" sz="1000">
                <a:solidFill>
                  <a:schemeClr val="dk1"/>
                </a:solidFill>
                <a:latin typeface="Inter"/>
                <a:ea typeface="Inter"/>
                <a:cs typeface="Inter"/>
                <a:sym typeface="Inter"/>
              </a:rPr>
            </a:br>
            <a:r>
              <a:rPr lang="en" sz="1000" b="1" u="sng">
                <a:solidFill>
                  <a:schemeClr val="dk1"/>
                </a:solidFill>
                <a:latin typeface="Inter"/>
                <a:ea typeface="Inter"/>
                <a:cs typeface="Inter"/>
                <a:sym typeface="Inter"/>
                <a:hlinkClick r:id="rId7">
                  <a:extLst>
                    <a:ext uri="{A12FA001-AC4F-418D-AE19-62706E023703}">
                      <ahyp:hlinkClr xmlns:ahyp="http://schemas.microsoft.com/office/drawing/2018/hyperlinkcolor" val="tx"/>
                    </a:ext>
                  </a:extLst>
                </a:hlinkClick>
              </a:rPr>
              <a:t>FREEPIK</a:t>
            </a:r>
            <a:r>
              <a:rPr lang="en" sz="1000" b="1">
                <a:solidFill>
                  <a:schemeClr val="dk1"/>
                </a:solidFill>
                <a:latin typeface="Inter"/>
                <a:ea typeface="Inter"/>
                <a:cs typeface="Inter"/>
                <a:sym typeface="Inter"/>
              </a:rPr>
              <a:t> | </a:t>
            </a:r>
            <a:r>
              <a:rPr lang="en" sz="1000" b="1" u="sng">
                <a:solidFill>
                  <a:schemeClr val="dk1"/>
                </a:solidFill>
                <a:latin typeface="Inter"/>
                <a:ea typeface="Inter"/>
                <a:cs typeface="Inter"/>
                <a:sym typeface="Inter"/>
                <a:hlinkClick r:id="rId8">
                  <a:extLst>
                    <a:ext uri="{A12FA001-AC4F-418D-AE19-62706E023703}">
                      <ahyp:hlinkClr xmlns:ahyp="http://schemas.microsoft.com/office/drawing/2018/hyperlinkcolor" val="tx"/>
                    </a:ext>
                  </a:extLst>
                </a:hlinkClick>
              </a:rPr>
              <a:t>FLATICON</a:t>
            </a:r>
            <a:r>
              <a:rPr lang="en" sz="1000" b="1">
                <a:solidFill>
                  <a:schemeClr val="dk1"/>
                </a:solidFill>
                <a:latin typeface="Inter"/>
                <a:ea typeface="Inter"/>
                <a:cs typeface="Inter"/>
                <a:sym typeface="Inter"/>
              </a:rPr>
              <a:t> | </a:t>
            </a:r>
            <a:r>
              <a:rPr lang="en" sz="1000" b="1" u="sng">
                <a:solidFill>
                  <a:schemeClr val="dk1"/>
                </a:solidFill>
                <a:latin typeface="Inter"/>
                <a:ea typeface="Inter"/>
                <a:cs typeface="Inter"/>
                <a:sym typeface="Inter"/>
                <a:hlinkClick r:id="rId9">
                  <a:extLst>
                    <a:ext uri="{A12FA001-AC4F-418D-AE19-62706E023703}">
                      <ahyp:hlinkClr xmlns:ahyp="http://schemas.microsoft.com/office/drawing/2018/hyperlinkcolor" val="tx"/>
                    </a:ext>
                  </a:extLst>
                </a:hlinkClick>
              </a:rPr>
              <a:t>STORYSET</a:t>
            </a:r>
            <a:r>
              <a:rPr lang="en" sz="1000" b="1">
                <a:solidFill>
                  <a:schemeClr val="dk1"/>
                </a:solidFill>
                <a:latin typeface="Inter"/>
                <a:ea typeface="Inter"/>
                <a:cs typeface="Inter"/>
                <a:sym typeface="Inter"/>
              </a:rPr>
              <a:t> | </a:t>
            </a:r>
            <a:r>
              <a:rPr lang="en" sz="1000" b="1" u="sng">
                <a:solidFill>
                  <a:schemeClr val="dk1"/>
                </a:solidFill>
                <a:latin typeface="Inter"/>
                <a:ea typeface="Inter"/>
                <a:cs typeface="Inter"/>
                <a:sym typeface="Inter"/>
                <a:hlinkClick r:id="rId10">
                  <a:extLst>
                    <a:ext uri="{A12FA001-AC4F-418D-AE19-62706E023703}">
                      <ahyp:hlinkClr xmlns:ahyp="http://schemas.microsoft.com/office/drawing/2018/hyperlinkcolor" val="tx"/>
                    </a:ext>
                  </a:extLst>
                </a:hlinkClick>
              </a:rPr>
              <a:t>WEPIK</a:t>
            </a:r>
            <a:r>
              <a:rPr lang="en" sz="1000" b="1">
                <a:solidFill>
                  <a:schemeClr val="dk1"/>
                </a:solidFill>
                <a:latin typeface="Inter"/>
                <a:ea typeface="Inter"/>
                <a:cs typeface="Inter"/>
                <a:sym typeface="Inter"/>
              </a:rPr>
              <a:t> | </a:t>
            </a:r>
            <a:r>
              <a:rPr lang="en" sz="1000" b="1" u="sng">
                <a:solidFill>
                  <a:schemeClr val="dk1"/>
                </a:solidFill>
                <a:latin typeface="Inter"/>
                <a:ea typeface="Inter"/>
                <a:cs typeface="Inter"/>
                <a:sym typeface="Inter"/>
                <a:hlinkClick r:id="rId11">
                  <a:extLst>
                    <a:ext uri="{A12FA001-AC4F-418D-AE19-62706E023703}">
                      <ahyp:hlinkClr xmlns:ahyp="http://schemas.microsoft.com/office/drawing/2018/hyperlinkcolor" val="tx"/>
                    </a:ext>
                  </a:extLst>
                </a:hlinkClick>
              </a:rPr>
              <a:t>VIDEVO</a:t>
            </a:r>
            <a:endParaRPr sz="1000" b="1">
              <a:solidFill>
                <a:schemeClr val="dk1"/>
              </a:solidFill>
              <a:latin typeface="Inter"/>
              <a:ea typeface="Inter"/>
              <a:cs typeface="Inter"/>
              <a:sym typeface="Inte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40"/>
          <p:cNvSpPr txBox="1">
            <a:spLocks noGrp="1"/>
          </p:cNvSpPr>
          <p:nvPr>
            <p:ph type="title"/>
          </p:nvPr>
        </p:nvSpPr>
        <p:spPr>
          <a:xfrm>
            <a:off x="2416299" y="1792649"/>
            <a:ext cx="4783153" cy="181865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 YOU</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QUESTIONS TO ANSWER</a:t>
            </a:r>
            <a:endParaRPr dirty="0"/>
          </a:p>
        </p:txBody>
      </p:sp>
      <p:sp>
        <p:nvSpPr>
          <p:cNvPr id="587" name="Google Shape;587;p39"/>
          <p:cNvSpPr txBox="1">
            <a:spLocks noGrp="1"/>
          </p:cNvSpPr>
          <p:nvPr>
            <p:ph type="title" idx="2"/>
          </p:nvPr>
        </p:nvSpPr>
        <p:spPr>
          <a:xfrm>
            <a:off x="1164890" y="1392924"/>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589" name="Google Shape;589;p39"/>
          <p:cNvSpPr txBox="1">
            <a:spLocks noGrp="1"/>
          </p:cNvSpPr>
          <p:nvPr>
            <p:ph type="title" idx="4"/>
          </p:nvPr>
        </p:nvSpPr>
        <p:spPr>
          <a:xfrm>
            <a:off x="1164890" y="2571750"/>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591" name="Google Shape;591;p39"/>
          <p:cNvSpPr txBox="1">
            <a:spLocks noGrp="1"/>
          </p:cNvSpPr>
          <p:nvPr>
            <p:ph type="title" idx="6"/>
          </p:nvPr>
        </p:nvSpPr>
        <p:spPr>
          <a:xfrm>
            <a:off x="1164890" y="3750576"/>
            <a:ext cx="7347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594" name="Google Shape;594;p39"/>
          <p:cNvSpPr txBox="1">
            <a:spLocks noGrp="1"/>
          </p:cNvSpPr>
          <p:nvPr>
            <p:ph type="subTitle" idx="8"/>
          </p:nvPr>
        </p:nvSpPr>
        <p:spPr>
          <a:xfrm>
            <a:off x="2111934" y="1325778"/>
            <a:ext cx="5721402" cy="9630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900" dirty="0"/>
              <a:t>Is there a correlation between the percentage of uninsured adults and premature mortality rates per state? </a:t>
            </a:r>
          </a:p>
        </p:txBody>
      </p:sp>
      <p:sp>
        <p:nvSpPr>
          <p:cNvPr id="18" name="Google Shape;594;p39">
            <a:extLst>
              <a:ext uri="{FF2B5EF4-FFF2-40B4-BE49-F238E27FC236}">
                <a16:creationId xmlns:a16="http://schemas.microsoft.com/office/drawing/2014/main" id="{6752E6BE-3684-92FB-0DB4-C608347B97C8}"/>
              </a:ext>
            </a:extLst>
          </p:cNvPr>
          <p:cNvSpPr txBox="1">
            <a:spLocks/>
          </p:cNvSpPr>
          <p:nvPr/>
        </p:nvSpPr>
        <p:spPr>
          <a:xfrm>
            <a:off x="1984613" y="2373092"/>
            <a:ext cx="6166292" cy="9630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bas Neue"/>
              <a:buNone/>
              <a:defRPr sz="2000" b="1" i="0" u="none" strike="noStrike" cap="none">
                <a:solidFill>
                  <a:schemeClr val="dk1"/>
                </a:solidFill>
                <a:latin typeface="Inter"/>
                <a:ea typeface="Inter"/>
                <a:cs typeface="Inter"/>
                <a:sym typeface="Inter"/>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120650" lvl="0" indent="0" algn="l" rtl="0">
              <a:spcBef>
                <a:spcPts val="1000"/>
              </a:spcBef>
              <a:spcAft>
                <a:spcPts val="0"/>
              </a:spcAft>
              <a:buSzPts val="1700"/>
            </a:pPr>
            <a:r>
              <a:rPr lang="en-US" sz="1900" dirty="0"/>
              <a:t>Which has more influence on health outcomes, not having insurance or not having a primary care provider? </a:t>
            </a:r>
          </a:p>
        </p:txBody>
      </p:sp>
      <p:sp>
        <p:nvSpPr>
          <p:cNvPr id="19" name="Google Shape;594;p39">
            <a:extLst>
              <a:ext uri="{FF2B5EF4-FFF2-40B4-BE49-F238E27FC236}">
                <a16:creationId xmlns:a16="http://schemas.microsoft.com/office/drawing/2014/main" id="{9346759D-D6FA-0AC2-81C5-313828F0C17C}"/>
              </a:ext>
            </a:extLst>
          </p:cNvPr>
          <p:cNvSpPr txBox="1">
            <a:spLocks/>
          </p:cNvSpPr>
          <p:nvPr/>
        </p:nvSpPr>
        <p:spPr>
          <a:xfrm>
            <a:off x="1984613" y="3644232"/>
            <a:ext cx="6166292" cy="8742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Bebas Neue"/>
              <a:buNone/>
              <a:defRPr sz="2000" b="1" i="0" u="none" strike="noStrike" cap="none">
                <a:solidFill>
                  <a:schemeClr val="dk1"/>
                </a:solidFill>
                <a:latin typeface="Inter"/>
                <a:ea typeface="Inter"/>
                <a:cs typeface="Inter"/>
                <a:sym typeface="Inter"/>
              </a:defRPr>
            </a:lvl1pPr>
            <a:lvl2pPr marL="914400" marR="0" lvl="1"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048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127000" lvl="0" indent="0" algn="l" rtl="0">
              <a:spcBef>
                <a:spcPts val="1200"/>
              </a:spcBef>
              <a:spcAft>
                <a:spcPts val="1200"/>
              </a:spcAft>
              <a:buSzPts val="1600"/>
            </a:pPr>
            <a:r>
              <a:rPr lang="en-US" sz="1900" dirty="0"/>
              <a:t>What are the Top and Worst 5 state rankings?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COLLECTION</a:t>
            </a:r>
            <a:endParaRPr dirty="0"/>
          </a:p>
        </p:txBody>
      </p:sp>
      <p:sp>
        <p:nvSpPr>
          <p:cNvPr id="623" name="Google Shape;623;p43"/>
          <p:cNvSpPr txBox="1">
            <a:spLocks noGrp="1"/>
          </p:cNvSpPr>
          <p:nvPr>
            <p:ph type="subTitle" idx="1"/>
          </p:nvPr>
        </p:nvSpPr>
        <p:spPr>
          <a:xfrm>
            <a:off x="1080831" y="1017725"/>
            <a:ext cx="7251457" cy="3024188"/>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US" sz="1800" dirty="0"/>
              <a:t>Data collected from: CDC National Vital Statistics System (NVSS)</a:t>
            </a:r>
          </a:p>
          <a:p>
            <a:pPr marL="457200" lvl="0" indent="-342900" algn="l" rtl="0">
              <a:spcBef>
                <a:spcPts val="1000"/>
              </a:spcBef>
              <a:spcAft>
                <a:spcPts val="0"/>
              </a:spcAft>
              <a:buSzPts val="1800"/>
              <a:buChar char="●"/>
            </a:pPr>
            <a:r>
              <a:rPr lang="en-US" sz="1800" dirty="0"/>
              <a:t>Source: The Commonwealth Fund </a:t>
            </a:r>
          </a:p>
          <a:p>
            <a:pPr marL="457200" lvl="0" indent="-342900" algn="l" rtl="0">
              <a:spcBef>
                <a:spcPts val="1000"/>
              </a:spcBef>
              <a:spcAft>
                <a:spcPts val="0"/>
              </a:spcAft>
              <a:buSzPts val="1800"/>
              <a:buChar char="●"/>
            </a:pPr>
            <a:r>
              <a:rPr lang="en-US" sz="1800" dirty="0"/>
              <a:t> Datasets used (5 csv files): </a:t>
            </a:r>
          </a:p>
          <a:p>
            <a:pPr marL="1371600" lvl="1" indent="-330200" algn="l" rtl="0">
              <a:spcBef>
                <a:spcPts val="1000"/>
              </a:spcBef>
              <a:spcAft>
                <a:spcPts val="0"/>
              </a:spcAft>
              <a:buSzPts val="1600"/>
              <a:buChar char="○"/>
            </a:pPr>
            <a:r>
              <a:rPr lang="en-US" sz="1600" dirty="0"/>
              <a:t>Percentage of Uninsured Adults (523 rows)</a:t>
            </a:r>
          </a:p>
          <a:p>
            <a:pPr marL="1371600" lvl="1" indent="-330200" algn="l" rtl="0">
              <a:spcBef>
                <a:spcPts val="1000"/>
              </a:spcBef>
              <a:spcAft>
                <a:spcPts val="0"/>
              </a:spcAft>
              <a:buSzPts val="1600"/>
              <a:buChar char="○"/>
            </a:pPr>
            <a:r>
              <a:rPr lang="en-US" sz="1600" dirty="0"/>
              <a:t>Percentage of Adults visit Primary Care Provider (524 rows)</a:t>
            </a:r>
          </a:p>
          <a:p>
            <a:pPr marL="1371600" lvl="1" indent="-330200" algn="l" rtl="0">
              <a:spcBef>
                <a:spcPts val="1000"/>
              </a:spcBef>
              <a:spcAft>
                <a:spcPts val="0"/>
              </a:spcAft>
              <a:buSzPts val="1600"/>
              <a:buChar char="○"/>
            </a:pPr>
            <a:r>
              <a:rPr lang="en-US" sz="1600" dirty="0"/>
              <a:t>Avoidable Deaths per 100k Population (160 rows)</a:t>
            </a:r>
          </a:p>
          <a:p>
            <a:pPr marL="1371600" lvl="1" indent="-330200" algn="l" rtl="0">
              <a:spcBef>
                <a:spcPts val="1000"/>
              </a:spcBef>
              <a:spcAft>
                <a:spcPts val="0"/>
              </a:spcAft>
              <a:buSzPts val="1600"/>
              <a:buChar char="○"/>
            </a:pPr>
            <a:r>
              <a:rPr lang="en-US" sz="1600" dirty="0"/>
              <a:t>Preventable Deaths per 100k Population (160 rows)</a:t>
            </a:r>
          </a:p>
          <a:p>
            <a:pPr marL="1371600" lvl="1" indent="-330200" algn="l" rtl="0">
              <a:spcBef>
                <a:spcPts val="1000"/>
              </a:spcBef>
              <a:spcAft>
                <a:spcPts val="0"/>
              </a:spcAft>
              <a:buSzPts val="1600"/>
              <a:buChar char="○"/>
            </a:pPr>
            <a:r>
              <a:rPr lang="en-US" sz="1600" dirty="0"/>
              <a:t>Treatable Deaths per 100k Population (160 rows)</a:t>
            </a:r>
          </a:p>
        </p:txBody>
      </p:sp>
    </p:spTree>
    <p:extLst>
      <p:ext uri="{BB962C8B-B14F-4D97-AF65-F5344CB8AC3E}">
        <p14:creationId xmlns:p14="http://schemas.microsoft.com/office/powerpoint/2010/main" val="2650990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2" name="Google Shape;79;p17">
            <a:extLst>
              <a:ext uri="{FF2B5EF4-FFF2-40B4-BE49-F238E27FC236}">
                <a16:creationId xmlns:a16="http://schemas.microsoft.com/office/drawing/2014/main" id="{53A08CD9-0FAC-22EB-04D2-31D12A351FC0}"/>
              </a:ext>
            </a:extLst>
          </p:cNvPr>
          <p:cNvPicPr preferRelativeResize="0"/>
          <p:nvPr/>
        </p:nvPicPr>
        <p:blipFill rotWithShape="1">
          <a:blip r:embed="rId3">
            <a:alphaModFix/>
          </a:blip>
          <a:srcRect l="3266" t="20859" r="3675" b="21310"/>
          <a:stretch/>
        </p:blipFill>
        <p:spPr>
          <a:xfrm>
            <a:off x="494799" y="1255350"/>
            <a:ext cx="8154401" cy="3254949"/>
          </a:xfrm>
          <a:prstGeom prst="rect">
            <a:avLst/>
          </a:prstGeom>
          <a:noFill/>
          <a:ln>
            <a:noFill/>
          </a:ln>
        </p:spPr>
      </p:pic>
      <p:sp>
        <p:nvSpPr>
          <p:cNvPr id="4" name="Google Shape;577;p38">
            <a:extLst>
              <a:ext uri="{FF2B5EF4-FFF2-40B4-BE49-F238E27FC236}">
                <a16:creationId xmlns:a16="http://schemas.microsoft.com/office/drawing/2014/main" id="{09896801-DFBF-C43F-81C6-09AADE96E56D}"/>
              </a:ext>
            </a:extLst>
          </p:cNvPr>
          <p:cNvSpPr txBox="1">
            <a:spLocks/>
          </p:cNvSpPr>
          <p:nvPr/>
        </p:nvSpPr>
        <p:spPr>
          <a:xfrm>
            <a:off x="720000" y="44502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9pPr>
          </a:lstStyle>
          <a:p>
            <a:pPr marL="0" marR="0" lvl="0" indent="0" algn="ctr" defTabSz="914400" rtl="0" eaLnBrk="1" fontAlgn="auto" latinLnBrk="0" hangingPunct="1">
              <a:lnSpc>
                <a:spcPct val="100000"/>
              </a:lnSpc>
              <a:spcBef>
                <a:spcPts val="0"/>
              </a:spcBef>
              <a:spcAft>
                <a:spcPts val="0"/>
              </a:spcAft>
              <a:buClr>
                <a:srgbClr val="FFFFFF"/>
              </a:buClr>
              <a:buSzPts val="3000"/>
              <a:buFont typeface="Inter"/>
              <a:buNone/>
              <a:tabLst/>
              <a:defRPr/>
            </a:pPr>
            <a:r>
              <a:rPr kumimoji="0" lang="en-US" sz="3000" b="1" i="0" u="none" strike="noStrike" kern="0" cap="none" spc="0" normalizeH="0" baseline="0" noProof="0" dirty="0">
                <a:ln>
                  <a:noFill/>
                </a:ln>
                <a:solidFill>
                  <a:schemeClr val="bg2"/>
                </a:solidFill>
                <a:effectLst/>
                <a:uLnTx/>
                <a:uFillTx/>
                <a:latin typeface="Inter"/>
                <a:ea typeface="Inter"/>
                <a:sym typeface="Inter"/>
              </a:rPr>
              <a:t>Initial look at a Dataset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3"/>
          <p:cNvSpPr txBox="1">
            <a:spLocks noGrp="1"/>
          </p:cNvSpPr>
          <p:nvPr>
            <p:ph type="title" idx="4294967295"/>
          </p:nvPr>
        </p:nvSpPr>
        <p:spPr>
          <a:xfrm>
            <a:off x="0" y="171450"/>
            <a:ext cx="7712075" cy="57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CLEAN UP PROCESS</a:t>
            </a:r>
            <a:endParaRPr dirty="0"/>
          </a:p>
        </p:txBody>
      </p:sp>
      <p:sp>
        <p:nvSpPr>
          <p:cNvPr id="623" name="Google Shape;623;p43"/>
          <p:cNvSpPr txBox="1">
            <a:spLocks noGrp="1"/>
          </p:cNvSpPr>
          <p:nvPr>
            <p:ph type="subTitle" idx="4294967295"/>
          </p:nvPr>
        </p:nvSpPr>
        <p:spPr>
          <a:xfrm>
            <a:off x="0" y="742950"/>
            <a:ext cx="7712075" cy="3024188"/>
          </a:xfrm>
          <a:prstGeom prst="rect">
            <a:avLst/>
          </a:prstGeom>
        </p:spPr>
        <p:txBody>
          <a:bodyPr spcFirstLastPara="1" wrap="square" lIns="91425" tIns="91425" rIns="91425" bIns="91425" anchor="t" anchorCtr="0">
            <a:noAutofit/>
          </a:bodyPr>
          <a:lstStyle/>
          <a:p>
            <a:pPr marL="914400" lvl="0" indent="-311386" algn="l" rtl="0">
              <a:spcBef>
                <a:spcPts val="0"/>
              </a:spcBef>
              <a:spcAft>
                <a:spcPts val="0"/>
              </a:spcAft>
              <a:buClr>
                <a:srgbClr val="E76A28"/>
              </a:buClr>
              <a:buSzPct val="100000"/>
              <a:buFont typeface="Courier New" panose="02070309020205020404" pitchFamily="49" charset="0"/>
              <a:buChar char="o"/>
            </a:pPr>
            <a:r>
              <a:rPr lang="en-US" b="1" dirty="0"/>
              <a:t>2018-2019 </a:t>
            </a:r>
          </a:p>
          <a:p>
            <a:pPr marL="1371600" lvl="1" indent="-299321" algn="l" rtl="0">
              <a:spcBef>
                <a:spcPts val="0"/>
              </a:spcBef>
              <a:spcAft>
                <a:spcPts val="0"/>
              </a:spcAft>
              <a:buClr>
                <a:srgbClr val="E76A28"/>
              </a:buClr>
              <a:buSzPct val="100000"/>
              <a:buFont typeface="Courier New" panose="02070309020205020404" pitchFamily="49" charset="0"/>
              <a:buChar char="o"/>
            </a:pPr>
            <a:r>
              <a:rPr lang="en-US" b="1" dirty="0"/>
              <a:t>Two years of data are combined to ensure adequate sample size for state-level rates.</a:t>
            </a:r>
          </a:p>
          <a:p>
            <a:pPr marL="1371600" lvl="1" indent="-299321" algn="l" rtl="0">
              <a:spcBef>
                <a:spcPts val="1000"/>
              </a:spcBef>
              <a:spcAft>
                <a:spcPts val="0"/>
              </a:spcAft>
              <a:buClr>
                <a:srgbClr val="E76A28"/>
              </a:buClr>
              <a:buSzPct val="100000"/>
              <a:buFont typeface="Courier New" panose="02070309020205020404" pitchFamily="49" charset="0"/>
              <a:buChar char="o"/>
            </a:pPr>
            <a:r>
              <a:rPr lang="en-US" b="1" dirty="0"/>
              <a:t>Two of the datasets had 2018 and 2019 separated, we averaged the years</a:t>
            </a:r>
          </a:p>
          <a:p>
            <a:pPr marL="1828800" lvl="2" indent="-299321" algn="l" rtl="0">
              <a:spcBef>
                <a:spcPts val="1000"/>
              </a:spcBef>
              <a:spcAft>
                <a:spcPts val="0"/>
              </a:spcAft>
              <a:buClr>
                <a:schemeClr val="bg2"/>
              </a:buClr>
              <a:buSzPct val="100000"/>
              <a:buFont typeface="Wingdings" panose="05000000000000000000" pitchFamily="2" charset="2"/>
              <a:buChar char="§"/>
            </a:pPr>
            <a:r>
              <a:rPr lang="en-US" b="1" dirty="0"/>
              <a:t>The other three datasets had two combined years for data.</a:t>
            </a:r>
          </a:p>
          <a:p>
            <a:pPr marL="2286000" lvl="3" indent="-299321" algn="l" rtl="0">
              <a:spcBef>
                <a:spcPts val="1000"/>
              </a:spcBef>
              <a:spcAft>
                <a:spcPts val="0"/>
              </a:spcAft>
              <a:buClr>
                <a:schemeClr val="bg2"/>
              </a:buClr>
              <a:buSzPct val="100000"/>
              <a:buFont typeface="Wingdings" panose="05000000000000000000" pitchFamily="2" charset="2"/>
              <a:buChar char="§"/>
            </a:pPr>
            <a:r>
              <a:rPr lang="en-US" b="1" dirty="0"/>
              <a:t>“Two years of data are combined to ensure adequate sample size for state-level rates” 		-</a:t>
            </a:r>
            <a:r>
              <a:rPr lang="en-US" b="1" i="1" dirty="0"/>
              <a:t>The</a:t>
            </a:r>
            <a:r>
              <a:rPr lang="en-US" b="1" dirty="0"/>
              <a:t> </a:t>
            </a:r>
            <a:r>
              <a:rPr lang="en-US" b="1" i="1" dirty="0"/>
              <a:t>Commonwealth Fund</a:t>
            </a:r>
          </a:p>
          <a:p>
            <a:pPr marL="1371600" lvl="1" indent="-299321" algn="l" rtl="0">
              <a:spcBef>
                <a:spcPts val="1000"/>
              </a:spcBef>
              <a:spcAft>
                <a:spcPts val="0"/>
              </a:spcAft>
              <a:buClr>
                <a:srgbClr val="E76A28"/>
              </a:buClr>
              <a:buSzPct val="100000"/>
              <a:buFont typeface="Courier New" panose="02070309020205020404" pitchFamily="49" charset="0"/>
              <a:buChar char="o"/>
            </a:pPr>
            <a:r>
              <a:rPr lang="en-US" b="1" dirty="0"/>
              <a:t>Why not 2020? </a:t>
            </a:r>
          </a:p>
          <a:p>
            <a:pPr marL="1828800" lvl="2" indent="-299321" algn="l" rtl="0">
              <a:spcBef>
                <a:spcPts val="1000"/>
              </a:spcBef>
              <a:spcAft>
                <a:spcPts val="0"/>
              </a:spcAft>
              <a:buClr>
                <a:schemeClr val="bg2"/>
              </a:buClr>
              <a:buSzPct val="100000"/>
              <a:buFont typeface="Wingdings" panose="05000000000000000000" pitchFamily="2" charset="2"/>
              <a:buChar char="§"/>
            </a:pPr>
            <a:r>
              <a:rPr lang="en-US" b="1" dirty="0"/>
              <a:t>As 2020 brought in covid-19, we observed a jump in premature deaths vs 2018-2019 years.</a:t>
            </a:r>
          </a:p>
          <a:p>
            <a:pPr marL="914400" lvl="0" indent="-311386" algn="l" rtl="0">
              <a:spcBef>
                <a:spcPts val="1000"/>
              </a:spcBef>
              <a:spcAft>
                <a:spcPts val="0"/>
              </a:spcAft>
              <a:buClr>
                <a:srgbClr val="E76A28"/>
              </a:buClr>
              <a:buSzPct val="100000"/>
              <a:buFont typeface="Courier New" panose="02070309020205020404" pitchFamily="49" charset="0"/>
              <a:buChar char="o"/>
            </a:pPr>
            <a:r>
              <a:rPr lang="en-US" b="1" dirty="0"/>
              <a:t>Each dataset contained at least 52 rows for states - No empty (n/a) data</a:t>
            </a:r>
          </a:p>
          <a:p>
            <a:pPr marL="1371600" lvl="1" indent="-299321" algn="l" rtl="0">
              <a:spcBef>
                <a:spcPts val="0"/>
              </a:spcBef>
              <a:spcAft>
                <a:spcPts val="0"/>
              </a:spcAft>
              <a:buClr>
                <a:srgbClr val="E76A28"/>
              </a:buClr>
              <a:buSzPct val="100000"/>
              <a:buFont typeface="Courier New" panose="02070309020205020404" pitchFamily="49" charset="0"/>
              <a:buChar char="o"/>
            </a:pPr>
            <a:r>
              <a:rPr lang="en-US" b="1" dirty="0"/>
              <a:t>United States </a:t>
            </a:r>
          </a:p>
          <a:p>
            <a:pPr marL="1828800" lvl="2" indent="-299321" algn="l" rtl="0">
              <a:spcBef>
                <a:spcPts val="0"/>
              </a:spcBef>
              <a:spcAft>
                <a:spcPts val="0"/>
              </a:spcAft>
              <a:buClr>
                <a:schemeClr val="bg2"/>
              </a:buClr>
              <a:buSzPct val="100000"/>
              <a:buFont typeface="Wingdings" panose="05000000000000000000" pitchFamily="2" charset="2"/>
              <a:buChar char="§"/>
            </a:pPr>
            <a:r>
              <a:rPr lang="en-US" b="1" dirty="0"/>
              <a:t>taken out as having the average for the data - dropped based on index</a:t>
            </a:r>
          </a:p>
          <a:p>
            <a:pPr marL="1371600" lvl="1" indent="-299321" algn="l" rtl="0">
              <a:spcBef>
                <a:spcPts val="0"/>
              </a:spcBef>
              <a:spcAft>
                <a:spcPts val="0"/>
              </a:spcAft>
              <a:buClr>
                <a:srgbClr val="E76A28"/>
              </a:buClr>
              <a:buSzPct val="100000"/>
              <a:buFont typeface="Courier New" panose="02070309020205020404" pitchFamily="49" charset="0"/>
              <a:buChar char="o"/>
            </a:pPr>
            <a:r>
              <a:rPr lang="en-US" b="1" dirty="0"/>
              <a:t>50 States</a:t>
            </a:r>
          </a:p>
          <a:p>
            <a:pPr marL="1828800" lvl="2" indent="-299321" algn="l" rtl="0">
              <a:spcBef>
                <a:spcPts val="0"/>
              </a:spcBef>
              <a:spcAft>
                <a:spcPts val="0"/>
              </a:spcAft>
              <a:buClr>
                <a:schemeClr val="bg2"/>
              </a:buClr>
              <a:buSzPct val="100000"/>
              <a:buFont typeface="Wingdings" panose="05000000000000000000" pitchFamily="2" charset="2"/>
              <a:buChar char="§"/>
            </a:pPr>
            <a:r>
              <a:rPr lang="en-US" b="1" dirty="0"/>
              <a:t>Kept all, outliers are relevant</a:t>
            </a:r>
          </a:p>
          <a:p>
            <a:pPr marL="1371600" lvl="1" indent="-299321" algn="l" rtl="0">
              <a:spcBef>
                <a:spcPts val="0"/>
              </a:spcBef>
              <a:spcAft>
                <a:spcPts val="0"/>
              </a:spcAft>
              <a:buClr>
                <a:srgbClr val="E76A28"/>
              </a:buClr>
              <a:buSzPct val="100000"/>
              <a:buFont typeface="Courier New" panose="02070309020205020404" pitchFamily="49" charset="0"/>
              <a:buChar char="o"/>
            </a:pPr>
            <a:r>
              <a:rPr lang="en-US" b="1" dirty="0"/>
              <a:t>District of Columbia</a:t>
            </a:r>
          </a:p>
          <a:p>
            <a:pPr marL="1828800" lvl="2" indent="-299321" algn="l" rtl="0">
              <a:spcBef>
                <a:spcPts val="0"/>
              </a:spcBef>
              <a:spcAft>
                <a:spcPts val="0"/>
              </a:spcAft>
              <a:buClr>
                <a:schemeClr val="bg2"/>
              </a:buClr>
              <a:buSzPct val="100000"/>
              <a:buFont typeface="Wingdings" panose="05000000000000000000" pitchFamily="2" charset="2"/>
              <a:buChar char="§"/>
            </a:pPr>
            <a:r>
              <a:rPr lang="en-US" b="1" dirty="0"/>
              <a:t>Kept so we have a total of 51 “states”</a:t>
            </a:r>
          </a:p>
          <a:p>
            <a:pPr marL="0" lvl="0" indent="0" algn="l" rtl="0">
              <a:lnSpc>
                <a:spcPct val="105000"/>
              </a:lnSpc>
              <a:spcBef>
                <a:spcPts val="1000"/>
              </a:spcBef>
              <a:spcAft>
                <a:spcPts val="0"/>
              </a:spcAft>
              <a:buNone/>
            </a:pPr>
            <a:endParaRPr lang="en-US" b="1" dirty="0">
              <a:solidFill>
                <a:schemeClr val="dk1"/>
              </a:solidFill>
            </a:endParaRPr>
          </a:p>
          <a:p>
            <a:pPr marL="0" lvl="0" indent="0" algn="l" rtl="0">
              <a:spcBef>
                <a:spcPts val="0"/>
              </a:spcBef>
              <a:spcAft>
                <a:spcPts val="1200"/>
              </a:spcAft>
              <a:buNone/>
            </a:pPr>
            <a:endParaRPr lang="en-US" b="1" dirty="0"/>
          </a:p>
        </p:txBody>
      </p:sp>
    </p:spTree>
    <p:extLst>
      <p:ext uri="{BB962C8B-B14F-4D97-AF65-F5344CB8AC3E}">
        <p14:creationId xmlns:p14="http://schemas.microsoft.com/office/powerpoint/2010/main" val="3984084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2695"/>
        <p:cNvGrpSpPr/>
        <p:nvPr/>
      </p:nvGrpSpPr>
      <p:grpSpPr>
        <a:xfrm>
          <a:off x="0" y="0"/>
          <a:ext cx="0" cy="0"/>
          <a:chOff x="0" y="0"/>
          <a:chExt cx="0" cy="0"/>
        </a:xfrm>
      </p:grpSpPr>
      <p:pic>
        <p:nvPicPr>
          <p:cNvPr id="2" name="Google Shape;79;p17">
            <a:extLst>
              <a:ext uri="{FF2B5EF4-FFF2-40B4-BE49-F238E27FC236}">
                <a16:creationId xmlns:a16="http://schemas.microsoft.com/office/drawing/2014/main" id="{53A08CD9-0FAC-22EB-04D2-31D12A351FC0}"/>
              </a:ext>
            </a:extLst>
          </p:cNvPr>
          <p:cNvPicPr preferRelativeResize="0"/>
          <p:nvPr/>
        </p:nvPicPr>
        <p:blipFill rotWithShape="1">
          <a:blip r:embed="rId3">
            <a:alphaModFix/>
          </a:blip>
          <a:srcRect l="3266" t="20859" r="3675" b="21310"/>
          <a:stretch/>
        </p:blipFill>
        <p:spPr>
          <a:xfrm>
            <a:off x="494799" y="1255350"/>
            <a:ext cx="8154401" cy="3254949"/>
          </a:xfrm>
          <a:prstGeom prst="rect">
            <a:avLst/>
          </a:prstGeom>
          <a:noFill/>
          <a:ln>
            <a:noFill/>
          </a:ln>
        </p:spPr>
      </p:pic>
      <p:sp>
        <p:nvSpPr>
          <p:cNvPr id="4" name="Google Shape;577;p38">
            <a:extLst>
              <a:ext uri="{FF2B5EF4-FFF2-40B4-BE49-F238E27FC236}">
                <a16:creationId xmlns:a16="http://schemas.microsoft.com/office/drawing/2014/main" id="{09896801-DFBF-C43F-81C6-09AADE96E56D}"/>
              </a:ext>
            </a:extLst>
          </p:cNvPr>
          <p:cNvSpPr txBox="1">
            <a:spLocks/>
          </p:cNvSpPr>
          <p:nvPr/>
        </p:nvSpPr>
        <p:spPr>
          <a:xfrm>
            <a:off x="719998" y="277488"/>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Inter"/>
              <a:buNone/>
              <a:defRPr sz="3000" b="1" i="0" u="none" strike="noStrike" cap="none">
                <a:solidFill>
                  <a:schemeClr val="dk1"/>
                </a:solidFill>
                <a:latin typeface="Inter"/>
                <a:ea typeface="Inter"/>
                <a:cs typeface="Inter"/>
                <a:sym typeface="Inter"/>
              </a:defRPr>
            </a:lvl1pPr>
            <a:lvl2pPr marR="0" lvl="1"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2pPr>
            <a:lvl3pPr marR="0" lvl="2"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3pPr>
            <a:lvl4pPr marR="0" lvl="3"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4pPr>
            <a:lvl5pPr marR="0" lvl="4"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5pPr>
            <a:lvl6pPr marR="0" lvl="5"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6pPr>
            <a:lvl7pPr marR="0" lvl="6"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7pPr>
            <a:lvl8pPr marR="0" lvl="7"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8pPr>
            <a:lvl9pPr marR="0" lvl="8" algn="l" rtl="0">
              <a:lnSpc>
                <a:spcPct val="100000"/>
              </a:lnSpc>
              <a:spcBef>
                <a:spcPts val="0"/>
              </a:spcBef>
              <a:spcAft>
                <a:spcPts val="0"/>
              </a:spcAft>
              <a:buClr>
                <a:schemeClr val="dk1"/>
              </a:buClr>
              <a:buSzPts val="3500"/>
              <a:buFont typeface="Inter"/>
              <a:buNone/>
              <a:defRPr sz="3500" b="1" i="0" u="none" strike="noStrike" cap="none">
                <a:solidFill>
                  <a:schemeClr val="dk1"/>
                </a:solidFill>
                <a:latin typeface="Inter"/>
                <a:ea typeface="Inter"/>
                <a:cs typeface="Inter"/>
                <a:sym typeface="Inter"/>
              </a:defRPr>
            </a:lvl9pPr>
          </a:lstStyle>
          <a:p>
            <a:pPr marL="0" lvl="0" indent="0" rtl="0">
              <a:spcBef>
                <a:spcPts val="0"/>
              </a:spcBef>
              <a:spcAft>
                <a:spcPts val="0"/>
              </a:spcAft>
              <a:buNone/>
            </a:pPr>
            <a:r>
              <a:rPr lang="en-US" sz="3200" dirty="0">
                <a:solidFill>
                  <a:schemeClr val="bg2"/>
                </a:solidFill>
              </a:rPr>
              <a:t>Dataset after Cleaning </a:t>
            </a:r>
          </a:p>
        </p:txBody>
      </p:sp>
      <p:pic>
        <p:nvPicPr>
          <p:cNvPr id="3" name="Google Shape;93;p19">
            <a:extLst>
              <a:ext uri="{FF2B5EF4-FFF2-40B4-BE49-F238E27FC236}">
                <a16:creationId xmlns:a16="http://schemas.microsoft.com/office/drawing/2014/main" id="{C1E9FBD7-4A36-E0B7-CA56-23486E5E4850}"/>
              </a:ext>
            </a:extLst>
          </p:cNvPr>
          <p:cNvPicPr preferRelativeResize="0"/>
          <p:nvPr/>
        </p:nvPicPr>
        <p:blipFill rotWithShape="1">
          <a:blip r:embed="rId4">
            <a:alphaModFix/>
          </a:blip>
          <a:srcRect l="3563" t="27768" r="3152" b="25857"/>
          <a:stretch/>
        </p:blipFill>
        <p:spPr>
          <a:xfrm>
            <a:off x="234223" y="1017725"/>
            <a:ext cx="8675551" cy="3766001"/>
          </a:xfrm>
          <a:prstGeom prst="rect">
            <a:avLst/>
          </a:prstGeom>
          <a:noFill/>
          <a:ln>
            <a:noFill/>
          </a:ln>
        </p:spPr>
      </p:pic>
    </p:spTree>
    <p:extLst>
      <p:ext uri="{BB962C8B-B14F-4D97-AF65-F5344CB8AC3E}">
        <p14:creationId xmlns:p14="http://schemas.microsoft.com/office/powerpoint/2010/main" val="1902357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pic>
        <p:nvPicPr>
          <p:cNvPr id="5" name="Google Shape;99;p20">
            <a:extLst>
              <a:ext uri="{FF2B5EF4-FFF2-40B4-BE49-F238E27FC236}">
                <a16:creationId xmlns:a16="http://schemas.microsoft.com/office/drawing/2014/main" id="{F44A73E9-5CBF-8161-9A84-D970ABE8A947}"/>
              </a:ext>
            </a:extLst>
          </p:cNvPr>
          <p:cNvPicPr preferRelativeResize="0"/>
          <p:nvPr/>
        </p:nvPicPr>
        <p:blipFill>
          <a:blip r:embed="rId3">
            <a:alphaModFix/>
          </a:blip>
          <a:stretch>
            <a:fillRect/>
          </a:stretch>
        </p:blipFill>
        <p:spPr>
          <a:xfrm>
            <a:off x="4274532" y="345371"/>
            <a:ext cx="4861751" cy="1524000"/>
          </a:xfrm>
          <a:prstGeom prst="rect">
            <a:avLst/>
          </a:prstGeom>
          <a:noFill/>
          <a:ln>
            <a:noFill/>
          </a:ln>
        </p:spPr>
      </p:pic>
      <p:pic>
        <p:nvPicPr>
          <p:cNvPr id="4" name="Google Shape;100;p20">
            <a:extLst>
              <a:ext uri="{FF2B5EF4-FFF2-40B4-BE49-F238E27FC236}">
                <a16:creationId xmlns:a16="http://schemas.microsoft.com/office/drawing/2014/main" id="{B3C794B7-5C37-7B5E-AE60-F4CA19E9DB3D}"/>
              </a:ext>
            </a:extLst>
          </p:cNvPr>
          <p:cNvPicPr preferRelativeResize="0"/>
          <p:nvPr/>
        </p:nvPicPr>
        <p:blipFill rotWithShape="1">
          <a:blip r:embed="rId4">
            <a:alphaModFix/>
          </a:blip>
          <a:srcRect r="4977"/>
          <a:stretch/>
        </p:blipFill>
        <p:spPr>
          <a:xfrm>
            <a:off x="1" y="-34290"/>
            <a:ext cx="4069080" cy="5143500"/>
          </a:xfrm>
          <a:prstGeom prst="rect">
            <a:avLst/>
          </a:prstGeom>
          <a:noFill/>
          <a:ln>
            <a:noFill/>
          </a:ln>
        </p:spPr>
      </p:pic>
      <p:sp>
        <p:nvSpPr>
          <p:cNvPr id="615" name="Google Shape;615;p42"/>
          <p:cNvSpPr txBox="1">
            <a:spLocks noGrp="1"/>
          </p:cNvSpPr>
          <p:nvPr>
            <p:ph type="title" idx="4294967295"/>
          </p:nvPr>
        </p:nvSpPr>
        <p:spPr>
          <a:xfrm>
            <a:off x="-155672" y="-70019"/>
            <a:ext cx="7216935" cy="27445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solidFill>
                  <a:schemeClr val="accent1">
                    <a:lumMod val="50000"/>
                  </a:schemeClr>
                </a:solidFill>
              </a:rPr>
              <a:t>Exploratory Data Analysis (EDA)</a:t>
            </a:r>
            <a:endParaRPr lang="en-US" sz="2000" dirty="0">
              <a:solidFill>
                <a:schemeClr val="accent1">
                  <a:lumMod val="50000"/>
                </a:schemeClr>
              </a:solidFill>
            </a:endParaRPr>
          </a:p>
        </p:txBody>
      </p:sp>
      <p:pic>
        <p:nvPicPr>
          <p:cNvPr id="6" name="Google Shape;102;p20">
            <a:extLst>
              <a:ext uri="{FF2B5EF4-FFF2-40B4-BE49-F238E27FC236}">
                <a16:creationId xmlns:a16="http://schemas.microsoft.com/office/drawing/2014/main" id="{95DC6E7E-6122-181F-D1F0-D57921FDE2EE}"/>
              </a:ext>
            </a:extLst>
          </p:cNvPr>
          <p:cNvPicPr preferRelativeResize="0"/>
          <p:nvPr/>
        </p:nvPicPr>
        <p:blipFill>
          <a:blip r:embed="rId5">
            <a:alphaModFix/>
          </a:blip>
          <a:stretch>
            <a:fillRect/>
          </a:stretch>
        </p:blipFill>
        <p:spPr>
          <a:xfrm>
            <a:off x="4282249" y="2005013"/>
            <a:ext cx="3952875" cy="1133475"/>
          </a:xfrm>
          <a:prstGeom prst="rect">
            <a:avLst/>
          </a:prstGeom>
          <a:noFill/>
          <a:ln w="12700">
            <a:solidFill>
              <a:schemeClr val="tx2"/>
            </a:solidFill>
          </a:ln>
        </p:spPr>
      </p:pic>
      <p:sp>
        <p:nvSpPr>
          <p:cNvPr id="8" name="Google Shape;104;p20">
            <a:extLst>
              <a:ext uri="{FF2B5EF4-FFF2-40B4-BE49-F238E27FC236}">
                <a16:creationId xmlns:a16="http://schemas.microsoft.com/office/drawing/2014/main" id="{E1E641C7-A566-983C-A3B8-1DCAE3F45E21}"/>
              </a:ext>
            </a:extLst>
          </p:cNvPr>
          <p:cNvSpPr txBox="1"/>
          <p:nvPr/>
        </p:nvSpPr>
        <p:spPr>
          <a:xfrm>
            <a:off x="4282249" y="3138487"/>
            <a:ext cx="3351972" cy="1938962"/>
          </a:xfrm>
          <a:prstGeom prst="rect">
            <a:avLst/>
          </a:prstGeom>
          <a:noFill/>
          <a:ln>
            <a:noFill/>
          </a:ln>
        </p:spPr>
        <p:txBody>
          <a:bodyPr spcFirstLastPara="1" wrap="square" lIns="91425" tIns="91425" rIns="91425" bIns="91425" anchor="t" anchorCtr="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 b="0" i="0" u="none" strike="noStrike" kern="0" cap="none" spc="0" normalizeH="0" baseline="0" noProof="0" dirty="0">
                <a:ln>
                  <a:noFill/>
                </a:ln>
                <a:solidFill>
                  <a:schemeClr val="accent1">
                    <a:lumMod val="50000"/>
                  </a:schemeClr>
                </a:solidFill>
                <a:effectLst/>
                <a:highlight>
                  <a:srgbClr val="FFFFFF"/>
                </a:highlight>
                <a:uLnTx/>
                <a:uFillTx/>
              </a:rPr>
              <a:t>The Pearson correlation coefficient (</a:t>
            </a:r>
            <a:r>
              <a:rPr kumimoji="0" lang="en" b="0" i="1" u="none" strike="noStrike" kern="0" cap="none" spc="0" normalizeH="0" baseline="0" noProof="0" dirty="0">
                <a:ln>
                  <a:noFill/>
                </a:ln>
                <a:solidFill>
                  <a:schemeClr val="accent1">
                    <a:lumMod val="50000"/>
                  </a:schemeClr>
                </a:solidFill>
                <a:effectLst/>
                <a:highlight>
                  <a:srgbClr val="FFFFFF"/>
                </a:highlight>
                <a:uLnTx/>
                <a:uFillTx/>
              </a:rPr>
              <a:t>r</a:t>
            </a:r>
            <a:r>
              <a:rPr kumimoji="0" lang="en" b="0" i="0" u="none" strike="noStrike" kern="0" cap="none" spc="0" normalizeH="0" baseline="0" noProof="0" dirty="0">
                <a:ln>
                  <a:noFill/>
                </a:ln>
                <a:solidFill>
                  <a:schemeClr val="accent1">
                    <a:lumMod val="50000"/>
                  </a:schemeClr>
                </a:solidFill>
                <a:effectLst/>
                <a:highlight>
                  <a:srgbClr val="FFFFFF"/>
                </a:highlight>
                <a:uLnTx/>
                <a:uFillTx/>
              </a:rPr>
              <a:t>) is the most common way of measuring a linear correlation. It is a number between –1 and 1 that measures the strength and direction of the relationship between two variables.</a:t>
            </a:r>
            <a:endParaRPr kumimoji="0" b="0" i="0" u="none" strike="noStrike" kern="0" cap="none" spc="0" normalizeH="0" baseline="0" noProof="0" dirty="0">
              <a:ln>
                <a:noFill/>
              </a:ln>
              <a:solidFill>
                <a:schemeClr val="accent1">
                  <a:lumMod val="50000"/>
                </a:schemeClr>
              </a:solidFill>
              <a:effectLst/>
              <a:highlight>
                <a:srgbClr val="FFFFFF"/>
              </a:highlight>
              <a:uLnTx/>
              <a:uFillTx/>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sz="1200" b="0" i="0" u="none" strike="noStrike" kern="0" cap="none" spc="0" normalizeH="0" baseline="0" noProof="0" dirty="0">
              <a:ln>
                <a:noFill/>
              </a:ln>
              <a:solidFill>
                <a:schemeClr val="accent1">
                  <a:lumMod val="50000"/>
                </a:schemeClr>
              </a:solidFill>
              <a:effectLst/>
              <a:highlight>
                <a:srgbClr val="FFFFFF"/>
              </a:highlight>
              <a:uLnTx/>
              <a:uFillTx/>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 sz="900" b="0" i="0" u="none" strike="noStrike" kern="0" cap="none" spc="0" normalizeH="0" baseline="0" noProof="0" dirty="0">
                <a:ln>
                  <a:noFill/>
                </a:ln>
                <a:solidFill>
                  <a:schemeClr val="accent1">
                    <a:lumMod val="50000"/>
                  </a:schemeClr>
                </a:solidFill>
                <a:effectLst/>
                <a:highlight>
                  <a:srgbClr val="FFFFFF"/>
                </a:highlight>
                <a:uLnTx/>
                <a:uFillTx/>
              </a:rPr>
              <a:t>https://www.scribbr.com/statistics/pearson-correlation-coefficient/</a:t>
            </a:r>
            <a:endParaRPr kumimoji="0" sz="1800" b="0" i="0" u="none" strike="noStrike" kern="0" cap="none" spc="0" normalizeH="0" baseline="0" noProof="0" dirty="0">
              <a:ln>
                <a:noFill/>
              </a:ln>
              <a:solidFill>
                <a:schemeClr val="accent1">
                  <a:lumMod val="50000"/>
                </a:schemeClr>
              </a:solidFill>
              <a:effectLst/>
              <a:uLnTx/>
              <a:uFillTx/>
            </a:endParaRPr>
          </a:p>
        </p:txBody>
      </p:sp>
      <p:pic>
        <p:nvPicPr>
          <p:cNvPr id="9" name="Google Shape;1038;p72">
            <a:extLst>
              <a:ext uri="{FF2B5EF4-FFF2-40B4-BE49-F238E27FC236}">
                <a16:creationId xmlns:a16="http://schemas.microsoft.com/office/drawing/2014/main" id="{7B22F7D1-6248-2E6F-B51C-8C19F242095A}"/>
              </a:ext>
            </a:extLst>
          </p:cNvPr>
          <p:cNvPicPr preferRelativeResize="0"/>
          <p:nvPr/>
        </p:nvPicPr>
        <p:blipFill>
          <a:blip r:embed="rId6">
            <a:alphaModFix amt="20000"/>
          </a:blip>
          <a:stretch>
            <a:fillRect/>
          </a:stretch>
        </p:blipFill>
        <p:spPr>
          <a:xfrm>
            <a:off x="7634221" y="204437"/>
            <a:ext cx="3351972" cy="4623726"/>
          </a:xfrm>
          <a:prstGeom prst="rect">
            <a:avLst/>
          </a:prstGeom>
          <a:noFill/>
          <a:ln>
            <a:noFill/>
          </a:ln>
        </p:spPr>
      </p:pic>
      <p:sp>
        <p:nvSpPr>
          <p:cNvPr id="11" name="Google Shape;108;p20">
            <a:extLst>
              <a:ext uri="{FF2B5EF4-FFF2-40B4-BE49-F238E27FC236}">
                <a16:creationId xmlns:a16="http://schemas.microsoft.com/office/drawing/2014/main" id="{ADFD6AE7-A2B0-9348-AF9B-0FA586792FA7}"/>
              </a:ext>
            </a:extLst>
          </p:cNvPr>
          <p:cNvSpPr/>
          <p:nvPr/>
        </p:nvSpPr>
        <p:spPr>
          <a:xfrm>
            <a:off x="3852937" y="1914585"/>
            <a:ext cx="3952800" cy="1212000"/>
          </a:xfrm>
          <a:prstGeom prst="rect">
            <a:avLst/>
          </a:prstGeom>
          <a:noFill/>
          <a:ln w="2857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 name="Rectangle 12">
            <a:extLst>
              <a:ext uri="{FF2B5EF4-FFF2-40B4-BE49-F238E27FC236}">
                <a16:creationId xmlns:a16="http://schemas.microsoft.com/office/drawing/2014/main" id="{59974A41-9314-0D4D-E763-A59A1FC84C62}"/>
              </a:ext>
            </a:extLst>
          </p:cNvPr>
          <p:cNvSpPr/>
          <p:nvPr/>
        </p:nvSpPr>
        <p:spPr>
          <a:xfrm>
            <a:off x="1509779" y="3672840"/>
            <a:ext cx="1294381" cy="243840"/>
          </a:xfrm>
          <a:prstGeom prst="rect">
            <a:avLst/>
          </a:prstGeom>
          <a:noFill/>
          <a:ln>
            <a:solidFill>
              <a:srgbClr val="00B0F0"/>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DE3366E-72A8-9F42-62F8-CA4C838E5816}"/>
              </a:ext>
            </a:extLst>
          </p:cNvPr>
          <p:cNvSpPr/>
          <p:nvPr/>
        </p:nvSpPr>
        <p:spPr>
          <a:xfrm>
            <a:off x="1509778" y="4922521"/>
            <a:ext cx="1294381" cy="186690"/>
          </a:xfrm>
          <a:prstGeom prst="rect">
            <a:avLst/>
          </a:prstGeom>
          <a:noFill/>
          <a:ln>
            <a:solidFill>
              <a:srgbClr val="00B0F0"/>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F522B015-818C-063E-5CF4-C301E4933DCB}"/>
              </a:ext>
            </a:extLst>
          </p:cNvPr>
          <p:cNvSpPr/>
          <p:nvPr/>
        </p:nvSpPr>
        <p:spPr>
          <a:xfrm>
            <a:off x="68580" y="1107371"/>
            <a:ext cx="1234440" cy="149929"/>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7BFFFE9-6279-C428-AE74-C0A6D0252DFE}"/>
              </a:ext>
            </a:extLst>
          </p:cNvPr>
          <p:cNvSpPr/>
          <p:nvPr/>
        </p:nvSpPr>
        <p:spPr>
          <a:xfrm>
            <a:off x="472852" y="1264713"/>
            <a:ext cx="693008" cy="121624"/>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577BDD8-898D-FB68-37BB-DC9533088B45}"/>
              </a:ext>
            </a:extLst>
          </p:cNvPr>
          <p:cNvSpPr/>
          <p:nvPr/>
        </p:nvSpPr>
        <p:spPr>
          <a:xfrm>
            <a:off x="68580" y="1803532"/>
            <a:ext cx="1234440" cy="149929"/>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CEDDC52-8E09-F43D-6D3F-064467A42971}"/>
              </a:ext>
            </a:extLst>
          </p:cNvPr>
          <p:cNvSpPr/>
          <p:nvPr/>
        </p:nvSpPr>
        <p:spPr>
          <a:xfrm>
            <a:off x="68580" y="2370656"/>
            <a:ext cx="1234440" cy="149929"/>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FD10092-76FB-E419-B48B-1207FB427A58}"/>
              </a:ext>
            </a:extLst>
          </p:cNvPr>
          <p:cNvSpPr/>
          <p:nvPr/>
        </p:nvSpPr>
        <p:spPr>
          <a:xfrm>
            <a:off x="68580" y="561139"/>
            <a:ext cx="1234440" cy="149929"/>
          </a:xfrm>
          <a:prstGeom prst="rect">
            <a:avLst/>
          </a:prstGeom>
          <a:noFill/>
          <a:ln>
            <a:solidFill>
              <a:srgbClr val="E76A28"/>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31763467-CA24-BF2D-D9B5-AD333D4B7EB3}"/>
              </a:ext>
            </a:extLst>
          </p:cNvPr>
          <p:cNvSpPr/>
          <p:nvPr/>
        </p:nvSpPr>
        <p:spPr>
          <a:xfrm>
            <a:off x="6258686" y="1665299"/>
            <a:ext cx="1605154" cy="204072"/>
          </a:xfrm>
          <a:prstGeom prst="rect">
            <a:avLst/>
          </a:prstGeom>
          <a:noFill/>
          <a:ln>
            <a:solidFill>
              <a:srgbClr val="00B0F0"/>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41"/>
          <p:cNvSpPr txBox="1">
            <a:spLocks noGrp="1"/>
          </p:cNvSpPr>
          <p:nvPr>
            <p:ph type="title"/>
          </p:nvPr>
        </p:nvSpPr>
        <p:spPr>
          <a:xfrm>
            <a:off x="1158240" y="1994020"/>
            <a:ext cx="7254240" cy="21817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Is there a correlation between the percentage of uninsured adults and premature mortality rates per state? </a:t>
            </a:r>
          </a:p>
        </p:txBody>
      </p:sp>
      <p:sp>
        <p:nvSpPr>
          <p:cNvPr id="610" name="Google Shape;610;p41"/>
          <p:cNvSpPr txBox="1">
            <a:spLocks noGrp="1"/>
          </p:cNvSpPr>
          <p:nvPr>
            <p:ph type="title" idx="2"/>
          </p:nvPr>
        </p:nvSpPr>
        <p:spPr>
          <a:xfrm>
            <a:off x="3934650" y="712880"/>
            <a:ext cx="1274700" cy="114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Tree>
  </p:cSld>
  <p:clrMapOvr>
    <a:masterClrMapping/>
  </p:clrMapOvr>
</p:sld>
</file>

<file path=ppt/theme/theme1.xml><?xml version="1.0" encoding="utf-8"?>
<a:theme xmlns:a="http://schemas.openxmlformats.org/drawingml/2006/main" name="Healthcare Entrepreneurship by Slidesgo">
  <a:themeElements>
    <a:clrScheme name="Simple Light">
      <a:dk1>
        <a:srgbClr val="FFFFFF"/>
      </a:dk1>
      <a:lt1>
        <a:srgbClr val="18356D"/>
      </a:lt1>
      <a:dk2>
        <a:srgbClr val="73B7DC"/>
      </a:dk2>
      <a:lt2>
        <a:srgbClr val="2D40AC"/>
      </a:lt2>
      <a:accent1>
        <a:srgbClr val="B1D7EC"/>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3802</Words>
  <Application>Microsoft Office PowerPoint</Application>
  <PresentationFormat>On-screen Show (16:9)</PresentationFormat>
  <Paragraphs>293</Paragraphs>
  <Slides>25</Slides>
  <Notes>25</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25</vt:i4>
      </vt:variant>
    </vt:vector>
  </HeadingPairs>
  <TitlesOfParts>
    <vt:vector size="36" baseType="lpstr">
      <vt:lpstr>Inter</vt:lpstr>
      <vt:lpstr>Nunito Light</vt:lpstr>
      <vt:lpstr>Proxima Nova</vt:lpstr>
      <vt:lpstr>Wingdings</vt:lpstr>
      <vt:lpstr>Courier New</vt:lpstr>
      <vt:lpstr>Kanit Light</vt:lpstr>
      <vt:lpstr>Bebas Neue</vt:lpstr>
      <vt:lpstr>Inter Light</vt:lpstr>
      <vt:lpstr>Arial</vt:lpstr>
      <vt:lpstr>Healthcare Entrepreneurship by Slidesgo</vt:lpstr>
      <vt:lpstr>Slidesgo Final Pages</vt:lpstr>
      <vt:lpstr>Health Outcomes Across States: Evaluating the Impact of Insurance and Preventative Care</vt:lpstr>
      <vt:lpstr>INTRODUCTION</vt:lpstr>
      <vt:lpstr>QUESTIONS TO ANSWER</vt:lpstr>
      <vt:lpstr>DATA COLLECTION</vt:lpstr>
      <vt:lpstr>PowerPoint Presentation</vt:lpstr>
      <vt:lpstr>CLEAN UP PROCESS</vt:lpstr>
      <vt:lpstr>PowerPoint Presentation</vt:lpstr>
      <vt:lpstr>Exploratory Data Analysis (EDA)</vt:lpstr>
      <vt:lpstr>Is there a correlation between the percentage of uninsured adults and premature mortality rates per state? </vt:lpstr>
      <vt:lpstr>PowerPoint Presentation</vt:lpstr>
      <vt:lpstr>PowerPoint Presentation</vt:lpstr>
      <vt:lpstr>Question 1 Conclusion</vt:lpstr>
      <vt:lpstr>Which has more influence on health outcomes, not having insurance or not having a primary care provider?</vt:lpstr>
      <vt:lpstr>PowerPoint Presentation</vt:lpstr>
      <vt:lpstr>PowerPoint Presentation</vt:lpstr>
      <vt:lpstr>Question 2 Conclusion</vt:lpstr>
      <vt:lpstr>What are the Best and Worst 5 State Rankings?</vt:lpstr>
      <vt:lpstr>PowerPoint Presentation</vt:lpstr>
      <vt:lpstr>PowerPoint Presentation</vt:lpstr>
      <vt:lpstr> PROJECT NEXT STEPS</vt:lpstr>
      <vt:lpstr>CONCLUSION</vt:lpstr>
      <vt:lpstr>Healthcare entrepreneurship graph</vt:lpstr>
      <vt:lpstr>Instructions for use</vt:lpstr>
      <vt:lpstr>Contents of this template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Outcomes Across States: Evaluating the Impact of Insurance and Preventative Care</dc:title>
  <dc:creator>Katherine Gonzalez</dc:creator>
  <cp:lastModifiedBy>Katherine Gonzalez</cp:lastModifiedBy>
  <cp:revision>1</cp:revision>
  <dcterms:modified xsi:type="dcterms:W3CDTF">2024-02-06T22:55:20Z</dcterms:modified>
</cp:coreProperties>
</file>